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81"/>
  </p:notesMasterIdLst>
  <p:handoutMasterIdLst>
    <p:handoutMasterId r:id="rId82"/>
  </p:handoutMasterIdLst>
  <p:sldIdLst>
    <p:sldId id="256" r:id="rId2"/>
    <p:sldId id="266" r:id="rId3"/>
    <p:sldId id="286" r:id="rId4"/>
    <p:sldId id="350" r:id="rId5"/>
    <p:sldId id="287" r:id="rId6"/>
    <p:sldId id="288" r:id="rId7"/>
    <p:sldId id="291" r:id="rId8"/>
    <p:sldId id="312" r:id="rId9"/>
    <p:sldId id="333" r:id="rId10"/>
    <p:sldId id="311" r:id="rId11"/>
    <p:sldId id="314" r:id="rId12"/>
    <p:sldId id="315" r:id="rId13"/>
    <p:sldId id="313" r:id="rId14"/>
    <p:sldId id="351" r:id="rId15"/>
    <p:sldId id="294" r:id="rId16"/>
    <p:sldId id="295" r:id="rId17"/>
    <p:sldId id="296" r:id="rId18"/>
    <p:sldId id="352" r:id="rId19"/>
    <p:sldId id="316" r:id="rId20"/>
    <p:sldId id="297" r:id="rId21"/>
    <p:sldId id="353" r:id="rId22"/>
    <p:sldId id="317" r:id="rId23"/>
    <p:sldId id="298" r:id="rId24"/>
    <p:sldId id="299" r:id="rId25"/>
    <p:sldId id="318" r:id="rId26"/>
    <p:sldId id="300" r:id="rId27"/>
    <p:sldId id="301" r:id="rId28"/>
    <p:sldId id="319" r:id="rId29"/>
    <p:sldId id="302" r:id="rId30"/>
    <p:sldId id="303" r:id="rId31"/>
    <p:sldId id="320" r:id="rId32"/>
    <p:sldId id="304" r:id="rId33"/>
    <p:sldId id="305" r:id="rId34"/>
    <p:sldId id="321" r:id="rId35"/>
    <p:sldId id="306" r:id="rId36"/>
    <p:sldId id="354" r:id="rId37"/>
    <p:sldId id="307" r:id="rId38"/>
    <p:sldId id="308" r:id="rId39"/>
    <p:sldId id="309" r:id="rId40"/>
    <p:sldId id="357" r:id="rId41"/>
    <p:sldId id="310" r:id="rId42"/>
    <p:sldId id="358" r:id="rId43"/>
    <p:sldId id="361" r:id="rId44"/>
    <p:sldId id="359" r:id="rId45"/>
    <p:sldId id="360" r:id="rId46"/>
    <p:sldId id="334" r:id="rId47"/>
    <p:sldId id="322" r:id="rId48"/>
    <p:sldId id="323" r:id="rId49"/>
    <p:sldId id="324" r:id="rId50"/>
    <p:sldId id="362" r:id="rId51"/>
    <p:sldId id="325" r:id="rId52"/>
    <p:sldId id="363" r:id="rId53"/>
    <p:sldId id="326" r:id="rId54"/>
    <p:sldId id="327" r:id="rId55"/>
    <p:sldId id="335" r:id="rId56"/>
    <p:sldId id="328" r:id="rId57"/>
    <p:sldId id="364" r:id="rId58"/>
    <p:sldId id="329" r:id="rId59"/>
    <p:sldId id="330" r:id="rId60"/>
    <p:sldId id="331" r:id="rId61"/>
    <p:sldId id="332" r:id="rId62"/>
    <p:sldId id="338" r:id="rId63"/>
    <p:sldId id="336" r:id="rId64"/>
    <p:sldId id="365" r:id="rId65"/>
    <p:sldId id="366" r:id="rId66"/>
    <p:sldId id="341" r:id="rId67"/>
    <p:sldId id="339" r:id="rId68"/>
    <p:sldId id="343" r:id="rId69"/>
    <p:sldId id="344" r:id="rId70"/>
    <p:sldId id="355" r:id="rId71"/>
    <p:sldId id="356" r:id="rId72"/>
    <p:sldId id="347" r:id="rId73"/>
    <p:sldId id="367" r:id="rId74"/>
    <p:sldId id="346" r:id="rId75"/>
    <p:sldId id="276" r:id="rId76"/>
    <p:sldId id="269" r:id="rId77"/>
    <p:sldId id="368" r:id="rId78"/>
    <p:sldId id="348" r:id="rId79"/>
    <p:sldId id="349" r:id="rId80"/>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200"/>
    <a:srgbClr val="FF7700"/>
    <a:srgbClr val="478CC4"/>
    <a:srgbClr val="4788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22"/>
    <p:restoredTop sz="89172"/>
  </p:normalViewPr>
  <p:slideViewPr>
    <p:cSldViewPr snapToGrid="0" snapToObjects="1">
      <p:cViewPr varScale="1">
        <p:scale>
          <a:sx n="81" d="100"/>
          <a:sy n="81" d="100"/>
        </p:scale>
        <p:origin x="536"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29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mkj3c/Documents/THRIV/HowHumansSeeData/tb_pie.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F6C66"/>
              </a:solidFill>
              <a:ln w="19050">
                <a:solidFill>
                  <a:schemeClr val="lt1"/>
                </a:solidFill>
              </a:ln>
              <a:effectLst/>
            </c:spPr>
            <c:extLst>
              <c:ext xmlns:c16="http://schemas.microsoft.com/office/drawing/2014/chart" uri="{C3380CC4-5D6E-409C-BE32-E72D297353CC}">
                <c16:uniqueId val="{00000001-1531-9041-96E1-3FB02FD27F1F}"/>
              </c:ext>
            </c:extLst>
          </c:dPt>
          <c:dPt>
            <c:idx val="1"/>
            <c:bubble3D val="0"/>
            <c:spPr>
              <a:solidFill>
                <a:srgbClr val="BBA000"/>
              </a:solidFill>
              <a:ln w="19050">
                <a:solidFill>
                  <a:schemeClr val="lt1"/>
                </a:solidFill>
              </a:ln>
              <a:effectLst/>
            </c:spPr>
            <c:extLst>
              <c:ext xmlns:c16="http://schemas.microsoft.com/office/drawing/2014/chart" uri="{C3380CC4-5D6E-409C-BE32-E72D297353CC}">
                <c16:uniqueId val="{00000003-1531-9041-96E1-3FB02FD27F1F}"/>
              </c:ext>
            </c:extLst>
          </c:dPt>
          <c:dPt>
            <c:idx val="2"/>
            <c:bubble3D val="0"/>
            <c:spPr>
              <a:solidFill>
                <a:srgbClr val="00BF08"/>
              </a:solidFill>
              <a:ln w="19050">
                <a:solidFill>
                  <a:schemeClr val="lt1"/>
                </a:solidFill>
              </a:ln>
              <a:effectLst/>
            </c:spPr>
            <c:extLst>
              <c:ext xmlns:c16="http://schemas.microsoft.com/office/drawing/2014/chart" uri="{C3380CC4-5D6E-409C-BE32-E72D297353CC}">
                <c16:uniqueId val="{00000005-1531-9041-96E1-3FB02FD27F1F}"/>
              </c:ext>
            </c:extLst>
          </c:dPt>
          <c:dPt>
            <c:idx val="3"/>
            <c:bubble3D val="0"/>
            <c:spPr>
              <a:solidFill>
                <a:srgbClr val="00C3C9"/>
              </a:solidFill>
              <a:ln w="19050">
                <a:solidFill>
                  <a:schemeClr val="lt1"/>
                </a:solidFill>
              </a:ln>
              <a:effectLst/>
            </c:spPr>
            <c:extLst>
              <c:ext xmlns:c16="http://schemas.microsoft.com/office/drawing/2014/chart" uri="{C3380CC4-5D6E-409C-BE32-E72D297353CC}">
                <c16:uniqueId val="{00000007-1531-9041-96E1-3FB02FD27F1F}"/>
              </c:ext>
            </c:extLst>
          </c:dPt>
          <c:dPt>
            <c:idx val="4"/>
            <c:bubble3D val="0"/>
            <c:spPr>
              <a:solidFill>
                <a:srgbClr val="529CFF"/>
              </a:solidFill>
              <a:ln w="19050">
                <a:solidFill>
                  <a:schemeClr val="lt1"/>
                </a:solidFill>
              </a:ln>
              <a:effectLst/>
            </c:spPr>
            <c:extLst>
              <c:ext xmlns:c16="http://schemas.microsoft.com/office/drawing/2014/chart" uri="{C3380CC4-5D6E-409C-BE32-E72D297353CC}">
                <c16:uniqueId val="{00000009-1531-9041-96E1-3FB02FD27F1F}"/>
              </c:ext>
            </c:extLst>
          </c:dPt>
          <c:dPt>
            <c:idx val="5"/>
            <c:bubble3D val="0"/>
            <c:spPr>
              <a:solidFill>
                <a:srgbClr val="FF51E7"/>
              </a:solidFill>
              <a:ln w="19050">
                <a:solidFill>
                  <a:schemeClr val="lt1"/>
                </a:solidFill>
              </a:ln>
              <a:effectLst/>
            </c:spPr>
            <c:extLst>
              <c:ext xmlns:c16="http://schemas.microsoft.com/office/drawing/2014/chart" uri="{C3380CC4-5D6E-409C-BE32-E72D297353CC}">
                <c16:uniqueId val="{0000000B-1531-9041-96E1-3FB02FD27F1F}"/>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'Pie1'!$I$4:$I$9</c:f>
              <c:strCache>
                <c:ptCount val="6"/>
                <c:pt idx="0">
                  <c:v>WPR</c:v>
                </c:pt>
                <c:pt idx="1">
                  <c:v>SEA</c:v>
                </c:pt>
                <c:pt idx="2">
                  <c:v>AMR</c:v>
                </c:pt>
                <c:pt idx="3">
                  <c:v>EUR</c:v>
                </c:pt>
                <c:pt idx="4">
                  <c:v>AFR</c:v>
                </c:pt>
                <c:pt idx="5">
                  <c:v>EMR</c:v>
                </c:pt>
              </c:strCache>
            </c:strRef>
          </c:cat>
          <c:val>
            <c:numRef>
              <c:f>'Pie1'!$J$4:$J$9</c:f>
              <c:numCache>
                <c:formatCode>0.00</c:formatCode>
                <c:ptCount val="6"/>
                <c:pt idx="0">
                  <c:v>0.26469093168682223</c:v>
                </c:pt>
                <c:pt idx="1">
                  <c:v>0.26097793199851688</c:v>
                </c:pt>
                <c:pt idx="2">
                  <c:v>0.1354938182425996</c:v>
                </c:pt>
                <c:pt idx="3">
                  <c:v>0.13100772308737266</c:v>
                </c:pt>
                <c:pt idx="4">
                  <c:v>0.12282089914105578</c:v>
                </c:pt>
                <c:pt idx="5">
                  <c:v>8.5008695843632895E-2</c:v>
                </c:pt>
              </c:numCache>
            </c:numRef>
          </c:val>
          <c:extLst>
            <c:ext xmlns:c16="http://schemas.microsoft.com/office/drawing/2014/chart" uri="{C3380CC4-5D6E-409C-BE32-E72D297353CC}">
              <c16:uniqueId val="{0000000C-1531-9041-96E1-3FB02FD27F1F}"/>
            </c:ext>
          </c:extLst>
        </c:ser>
        <c:dLbls>
          <c:dLblPos val="inEnd"/>
          <c:showLegendKey val="0"/>
          <c:showVal val="1"/>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391493212995846"/>
          <c:y val="3.7474470680311914E-2"/>
          <c:w val="0.55546858594372017"/>
          <c:h val="0.93870132903833492"/>
        </c:manualLayout>
      </c:layout>
      <c:doughnutChart>
        <c:varyColors val="1"/>
        <c:ser>
          <c:idx val="0"/>
          <c:order val="0"/>
          <c:dPt>
            <c:idx val="0"/>
            <c:bubble3D val="0"/>
            <c:spPr>
              <a:solidFill>
                <a:srgbClr val="FF6C66"/>
              </a:solidFill>
              <a:ln w="19050">
                <a:solidFill>
                  <a:schemeClr val="lt1"/>
                </a:solidFill>
              </a:ln>
              <a:effectLst/>
            </c:spPr>
            <c:extLst>
              <c:ext xmlns:c16="http://schemas.microsoft.com/office/drawing/2014/chart" uri="{C3380CC4-5D6E-409C-BE32-E72D297353CC}">
                <c16:uniqueId val="{00000001-C37F-184A-8AA0-2D12D0D77E1F}"/>
              </c:ext>
            </c:extLst>
          </c:dPt>
          <c:dPt>
            <c:idx val="1"/>
            <c:bubble3D val="0"/>
            <c:spPr>
              <a:solidFill>
                <a:srgbClr val="BBA000"/>
              </a:solidFill>
              <a:ln w="19050">
                <a:solidFill>
                  <a:schemeClr val="lt1"/>
                </a:solidFill>
              </a:ln>
              <a:effectLst/>
            </c:spPr>
            <c:extLst>
              <c:ext xmlns:c16="http://schemas.microsoft.com/office/drawing/2014/chart" uri="{C3380CC4-5D6E-409C-BE32-E72D297353CC}">
                <c16:uniqueId val="{00000003-C37F-184A-8AA0-2D12D0D77E1F}"/>
              </c:ext>
            </c:extLst>
          </c:dPt>
          <c:dPt>
            <c:idx val="2"/>
            <c:bubble3D val="0"/>
            <c:spPr>
              <a:solidFill>
                <a:srgbClr val="00BF08"/>
              </a:solidFill>
              <a:ln w="19050">
                <a:solidFill>
                  <a:schemeClr val="lt1"/>
                </a:solidFill>
              </a:ln>
              <a:effectLst/>
            </c:spPr>
            <c:extLst>
              <c:ext xmlns:c16="http://schemas.microsoft.com/office/drawing/2014/chart" uri="{C3380CC4-5D6E-409C-BE32-E72D297353CC}">
                <c16:uniqueId val="{00000005-C37F-184A-8AA0-2D12D0D77E1F}"/>
              </c:ext>
            </c:extLst>
          </c:dPt>
          <c:dPt>
            <c:idx val="3"/>
            <c:bubble3D val="0"/>
            <c:spPr>
              <a:solidFill>
                <a:srgbClr val="00C3C9"/>
              </a:solidFill>
              <a:ln w="19050">
                <a:solidFill>
                  <a:schemeClr val="lt1"/>
                </a:solidFill>
              </a:ln>
              <a:effectLst/>
            </c:spPr>
            <c:extLst>
              <c:ext xmlns:c16="http://schemas.microsoft.com/office/drawing/2014/chart" uri="{C3380CC4-5D6E-409C-BE32-E72D297353CC}">
                <c16:uniqueId val="{00000007-C37F-184A-8AA0-2D12D0D77E1F}"/>
              </c:ext>
            </c:extLst>
          </c:dPt>
          <c:dPt>
            <c:idx val="4"/>
            <c:bubble3D val="0"/>
            <c:spPr>
              <a:solidFill>
                <a:srgbClr val="529CFF"/>
              </a:solidFill>
              <a:ln w="19050">
                <a:solidFill>
                  <a:schemeClr val="lt1"/>
                </a:solidFill>
              </a:ln>
              <a:effectLst/>
            </c:spPr>
            <c:extLst>
              <c:ext xmlns:c16="http://schemas.microsoft.com/office/drawing/2014/chart" uri="{C3380CC4-5D6E-409C-BE32-E72D297353CC}">
                <c16:uniqueId val="{00000009-C37F-184A-8AA0-2D12D0D77E1F}"/>
              </c:ext>
            </c:extLst>
          </c:dPt>
          <c:dPt>
            <c:idx val="5"/>
            <c:bubble3D val="0"/>
            <c:spPr>
              <a:solidFill>
                <a:srgbClr val="FF51E7"/>
              </a:solidFill>
              <a:ln w="19050">
                <a:solidFill>
                  <a:schemeClr val="lt1"/>
                </a:solidFill>
              </a:ln>
              <a:effectLst/>
            </c:spPr>
            <c:extLst>
              <c:ext xmlns:c16="http://schemas.microsoft.com/office/drawing/2014/chart" uri="{C3380CC4-5D6E-409C-BE32-E72D297353CC}">
                <c16:uniqueId val="{0000000B-C37F-184A-8AA0-2D12D0D77E1F}"/>
              </c:ext>
            </c:extLst>
          </c:dPt>
          <c:dLbls>
            <c:spPr>
              <a:noFill/>
              <a:ln>
                <a:noFill/>
              </a:ln>
              <a:effectLst/>
            </c:spPr>
            <c:txPr>
              <a:bodyPr rot="0" spcFirstLastPara="1" vertOverflow="ellipsis" vert="horz" wrap="square" lIns="38100" tIns="19050" rIns="38100" bIns="19050" anchor="ctr" anchorCtr="1">
                <a:spAutoFit/>
              </a:bodyPr>
              <a:lstStyle/>
              <a:p>
                <a:pPr>
                  <a:defRPr sz="32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'Pie1'!$I$4:$I$9</c:f>
              <c:strCache>
                <c:ptCount val="6"/>
                <c:pt idx="0">
                  <c:v>WPR</c:v>
                </c:pt>
                <c:pt idx="1">
                  <c:v>SEA</c:v>
                </c:pt>
                <c:pt idx="2">
                  <c:v>AMR</c:v>
                </c:pt>
                <c:pt idx="3">
                  <c:v>EUR</c:v>
                </c:pt>
                <c:pt idx="4">
                  <c:v>AFR</c:v>
                </c:pt>
                <c:pt idx="5">
                  <c:v>EMR</c:v>
                </c:pt>
              </c:strCache>
            </c:strRef>
          </c:cat>
          <c:val>
            <c:numRef>
              <c:f>'Pie1'!$J$4:$J$9</c:f>
              <c:numCache>
                <c:formatCode>0.00</c:formatCode>
                <c:ptCount val="6"/>
                <c:pt idx="0">
                  <c:v>0.26469093168682223</c:v>
                </c:pt>
                <c:pt idx="1">
                  <c:v>0.26097793199851688</c:v>
                </c:pt>
                <c:pt idx="2">
                  <c:v>0.1354938182425996</c:v>
                </c:pt>
                <c:pt idx="3">
                  <c:v>0.13100772308737266</c:v>
                </c:pt>
                <c:pt idx="4">
                  <c:v>0.12282089914105578</c:v>
                </c:pt>
                <c:pt idx="5">
                  <c:v>8.5008695843632895E-2</c:v>
                </c:pt>
              </c:numCache>
            </c:numRef>
          </c:val>
          <c:extLst>
            <c:ext xmlns:c16="http://schemas.microsoft.com/office/drawing/2014/chart" uri="{C3380CC4-5D6E-409C-BE32-E72D297353CC}">
              <c16:uniqueId val="{0000000C-C37F-184A-8AA0-2D12D0D77E1F}"/>
            </c:ext>
          </c:extLst>
        </c:ser>
        <c:dLbls>
          <c:showLegendKey val="0"/>
          <c:showVal val="1"/>
          <c:showCatName val="0"/>
          <c:showSerName val="0"/>
          <c:showPercent val="0"/>
          <c:showBubbleSize val="0"/>
          <c:showLeaderLines val="1"/>
        </c:dLbls>
        <c:firstSliceAng val="0"/>
        <c:holeSize val="50"/>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'Pie1'!$J$13</c:f>
              <c:strCache>
                <c:ptCount val="1"/>
                <c:pt idx="0">
                  <c:v>Prop_Pop</c:v>
                </c:pt>
              </c:strCache>
            </c:strRef>
          </c:tx>
          <c:spPr>
            <a:ln w="3175"/>
          </c:spPr>
          <c:dPt>
            <c:idx val="0"/>
            <c:bubble3D val="0"/>
            <c:spPr>
              <a:solidFill>
                <a:srgbClr val="E65F5B"/>
              </a:solidFill>
              <a:ln w="3175">
                <a:solidFill>
                  <a:schemeClr val="lt1"/>
                </a:solidFill>
              </a:ln>
              <a:effectLst/>
            </c:spPr>
            <c:extLst>
              <c:ext xmlns:c16="http://schemas.microsoft.com/office/drawing/2014/chart" uri="{C3380CC4-5D6E-409C-BE32-E72D297353CC}">
                <c16:uniqueId val="{00000001-1FE8-D647-8DE6-E655FF5D89AF}"/>
              </c:ext>
            </c:extLst>
          </c:dPt>
          <c:dPt>
            <c:idx val="1"/>
            <c:bubble3D val="0"/>
            <c:spPr>
              <a:solidFill>
                <a:srgbClr val="D69500"/>
              </a:solidFill>
              <a:ln w="3175">
                <a:solidFill>
                  <a:schemeClr val="lt1"/>
                </a:solidFill>
              </a:ln>
              <a:effectLst/>
            </c:spPr>
            <c:extLst>
              <c:ext xmlns:c16="http://schemas.microsoft.com/office/drawing/2014/chart" uri="{C3380CC4-5D6E-409C-BE32-E72D297353CC}">
                <c16:uniqueId val="{00000003-1FE8-D647-8DE6-E655FF5D89AF}"/>
              </c:ext>
            </c:extLst>
          </c:dPt>
          <c:dPt>
            <c:idx val="2"/>
            <c:bubble3D val="0"/>
            <c:spPr>
              <a:solidFill>
                <a:srgbClr val="6BB300"/>
              </a:solidFill>
              <a:ln w="3175">
                <a:solidFill>
                  <a:schemeClr val="lt1"/>
                </a:solidFill>
              </a:ln>
              <a:effectLst/>
            </c:spPr>
            <c:extLst>
              <c:ext xmlns:c16="http://schemas.microsoft.com/office/drawing/2014/chart" uri="{C3380CC4-5D6E-409C-BE32-E72D297353CC}">
                <c16:uniqueId val="{00000005-1FE8-D647-8DE6-E655FF5D89AF}"/>
              </c:ext>
            </c:extLst>
          </c:dPt>
          <c:dPt>
            <c:idx val="3"/>
            <c:bubble3D val="0"/>
            <c:spPr>
              <a:solidFill>
                <a:srgbClr val="00C35C"/>
              </a:solidFill>
              <a:ln w="3175">
                <a:solidFill>
                  <a:schemeClr val="lt1"/>
                </a:solidFill>
              </a:ln>
              <a:effectLst/>
            </c:spPr>
            <c:extLst>
              <c:ext xmlns:c16="http://schemas.microsoft.com/office/drawing/2014/chart" uri="{C3380CC4-5D6E-409C-BE32-E72D297353CC}">
                <c16:uniqueId val="{00000007-1FE8-D647-8DE6-E655FF5D89AF}"/>
              </c:ext>
            </c:extLst>
          </c:dPt>
          <c:dPt>
            <c:idx val="4"/>
            <c:bubble3D val="0"/>
            <c:spPr>
              <a:solidFill>
                <a:srgbClr val="00C3C9"/>
              </a:solidFill>
              <a:ln w="3175">
                <a:solidFill>
                  <a:schemeClr val="lt1"/>
                </a:solidFill>
              </a:ln>
              <a:effectLst/>
            </c:spPr>
            <c:extLst>
              <c:ext xmlns:c16="http://schemas.microsoft.com/office/drawing/2014/chart" uri="{C3380CC4-5D6E-409C-BE32-E72D297353CC}">
                <c16:uniqueId val="{00000009-1FE8-D647-8DE6-E655FF5D89AF}"/>
              </c:ext>
            </c:extLst>
          </c:dPt>
          <c:dPt>
            <c:idx val="5"/>
            <c:bubble3D val="0"/>
            <c:spPr>
              <a:solidFill>
                <a:srgbClr val="00AAFF"/>
              </a:solidFill>
              <a:ln w="3175">
                <a:solidFill>
                  <a:schemeClr val="lt1"/>
                </a:solidFill>
              </a:ln>
              <a:effectLst/>
            </c:spPr>
            <c:extLst>
              <c:ext xmlns:c16="http://schemas.microsoft.com/office/drawing/2014/chart" uri="{C3380CC4-5D6E-409C-BE32-E72D297353CC}">
                <c16:uniqueId val="{0000000B-1FE8-D647-8DE6-E655FF5D89AF}"/>
              </c:ext>
            </c:extLst>
          </c:dPt>
          <c:dPt>
            <c:idx val="6"/>
            <c:bubble3D val="0"/>
            <c:spPr>
              <a:solidFill>
                <a:srgbClr val="D573FF"/>
              </a:solidFill>
              <a:ln w="3175">
                <a:solidFill>
                  <a:schemeClr val="lt1"/>
                </a:solidFill>
              </a:ln>
              <a:effectLst/>
            </c:spPr>
            <c:extLst>
              <c:ext xmlns:c16="http://schemas.microsoft.com/office/drawing/2014/chart" uri="{C3380CC4-5D6E-409C-BE32-E72D297353CC}">
                <c16:uniqueId val="{0000000D-1FE8-D647-8DE6-E655FF5D89AF}"/>
              </c:ext>
            </c:extLst>
          </c:dPt>
          <c:dPt>
            <c:idx val="7"/>
            <c:bubble3D val="0"/>
            <c:spPr>
              <a:solidFill>
                <a:srgbClr val="FF4BD1"/>
              </a:solidFill>
              <a:ln w="3175">
                <a:solidFill>
                  <a:schemeClr val="lt1"/>
                </a:solidFill>
              </a:ln>
              <a:effectLst/>
            </c:spPr>
            <c:extLst>
              <c:ext xmlns:c16="http://schemas.microsoft.com/office/drawing/2014/chart" uri="{C3380CC4-5D6E-409C-BE32-E72D297353CC}">
                <c16:uniqueId val="{0000000F-1FE8-D647-8DE6-E655FF5D89AF}"/>
              </c:ext>
            </c:extLst>
          </c:dPt>
          <c:dPt>
            <c:idx val="8"/>
            <c:bubble3D val="0"/>
            <c:spPr>
              <a:solidFill>
                <a:srgbClr val="E65F5B"/>
              </a:solidFill>
              <a:ln w="3175">
                <a:solidFill>
                  <a:schemeClr val="lt1"/>
                </a:solidFill>
              </a:ln>
              <a:effectLst/>
            </c:spPr>
            <c:extLst>
              <c:ext xmlns:c16="http://schemas.microsoft.com/office/drawing/2014/chart" uri="{C3380CC4-5D6E-409C-BE32-E72D297353CC}">
                <c16:uniqueId val="{00000011-1FE8-D647-8DE6-E655FF5D89AF}"/>
              </c:ext>
            </c:extLst>
          </c:dPt>
          <c:dPt>
            <c:idx val="9"/>
            <c:bubble3D val="0"/>
            <c:spPr>
              <a:solidFill>
                <a:srgbClr val="D69500"/>
              </a:solidFill>
              <a:ln w="3175">
                <a:solidFill>
                  <a:schemeClr val="lt1"/>
                </a:solidFill>
              </a:ln>
              <a:effectLst/>
            </c:spPr>
            <c:extLst>
              <c:ext xmlns:c16="http://schemas.microsoft.com/office/drawing/2014/chart" uri="{C3380CC4-5D6E-409C-BE32-E72D297353CC}">
                <c16:uniqueId val="{00000013-1FE8-D647-8DE6-E655FF5D89AF}"/>
              </c:ext>
            </c:extLst>
          </c:dPt>
          <c:dPt>
            <c:idx val="10"/>
            <c:bubble3D val="0"/>
            <c:spPr>
              <a:solidFill>
                <a:srgbClr val="6BB300"/>
              </a:solidFill>
              <a:ln w="3175">
                <a:solidFill>
                  <a:schemeClr val="lt1"/>
                </a:solidFill>
              </a:ln>
              <a:effectLst/>
            </c:spPr>
            <c:extLst>
              <c:ext xmlns:c16="http://schemas.microsoft.com/office/drawing/2014/chart" uri="{C3380CC4-5D6E-409C-BE32-E72D297353CC}">
                <c16:uniqueId val="{00000015-1FE8-D647-8DE6-E655FF5D89AF}"/>
              </c:ext>
            </c:extLst>
          </c:dPt>
          <c:dPt>
            <c:idx val="11"/>
            <c:bubble3D val="0"/>
            <c:spPr>
              <a:solidFill>
                <a:srgbClr val="02C35B"/>
              </a:solidFill>
              <a:ln w="3175">
                <a:solidFill>
                  <a:schemeClr val="lt1"/>
                </a:solidFill>
              </a:ln>
              <a:effectLst/>
            </c:spPr>
            <c:extLst>
              <c:ext xmlns:c16="http://schemas.microsoft.com/office/drawing/2014/chart" uri="{C3380CC4-5D6E-409C-BE32-E72D297353CC}">
                <c16:uniqueId val="{00000017-1FE8-D647-8DE6-E655FF5D89AF}"/>
              </c:ext>
            </c:extLst>
          </c:dPt>
          <c:dPt>
            <c:idx val="12"/>
            <c:bubble3D val="0"/>
            <c:spPr>
              <a:solidFill>
                <a:srgbClr val="00C3C9"/>
              </a:solidFill>
              <a:ln w="3175">
                <a:solidFill>
                  <a:schemeClr val="lt1"/>
                </a:solidFill>
              </a:ln>
              <a:effectLst/>
            </c:spPr>
            <c:extLst>
              <c:ext xmlns:c16="http://schemas.microsoft.com/office/drawing/2014/chart" uri="{C3380CC4-5D6E-409C-BE32-E72D297353CC}">
                <c16:uniqueId val="{00000019-1FE8-D647-8DE6-E655FF5D89AF}"/>
              </c:ext>
            </c:extLst>
          </c:dPt>
          <c:dPt>
            <c:idx val="13"/>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1B-1FE8-D647-8DE6-E655FF5D89AF}"/>
              </c:ext>
            </c:extLst>
          </c:dPt>
          <c:dPt>
            <c:idx val="14"/>
            <c:bubble3D val="0"/>
            <c:spPr>
              <a:solidFill>
                <a:srgbClr val="D672FF"/>
              </a:solidFill>
              <a:ln w="3175">
                <a:solidFill>
                  <a:schemeClr val="lt1"/>
                </a:solidFill>
              </a:ln>
              <a:effectLst/>
            </c:spPr>
            <c:extLst>
              <c:ext xmlns:c16="http://schemas.microsoft.com/office/drawing/2014/chart" uri="{C3380CC4-5D6E-409C-BE32-E72D297353CC}">
                <c16:uniqueId val="{0000001D-1FE8-D647-8DE6-E655FF5D89AF}"/>
              </c:ext>
            </c:extLst>
          </c:dPt>
          <c:dPt>
            <c:idx val="15"/>
            <c:bubble3D val="0"/>
            <c:spPr>
              <a:solidFill>
                <a:schemeClr val="accent4">
                  <a:lumMod val="80000"/>
                  <a:lumOff val="20000"/>
                </a:schemeClr>
              </a:solidFill>
              <a:ln w="3175">
                <a:solidFill>
                  <a:schemeClr val="lt1"/>
                </a:solidFill>
              </a:ln>
              <a:effectLst/>
            </c:spPr>
            <c:extLst>
              <c:ext xmlns:c16="http://schemas.microsoft.com/office/drawing/2014/chart" uri="{C3380CC4-5D6E-409C-BE32-E72D297353CC}">
                <c16:uniqueId val="{0000001F-1FE8-D647-8DE6-E655FF5D89AF}"/>
              </c:ext>
            </c:extLst>
          </c:dPt>
          <c:dPt>
            <c:idx val="16"/>
            <c:bubble3D val="0"/>
            <c:spPr>
              <a:solidFill>
                <a:srgbClr val="00C3C9"/>
              </a:solidFill>
              <a:ln w="3175">
                <a:solidFill>
                  <a:schemeClr val="lt1"/>
                </a:solidFill>
              </a:ln>
              <a:effectLst/>
            </c:spPr>
            <c:extLst>
              <c:ext xmlns:c16="http://schemas.microsoft.com/office/drawing/2014/chart" uri="{C3380CC4-5D6E-409C-BE32-E72D297353CC}">
                <c16:uniqueId val="{00000021-1FE8-D647-8DE6-E655FF5D89AF}"/>
              </c:ext>
            </c:extLst>
          </c:dPt>
          <c:dPt>
            <c:idx val="17"/>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23-1FE8-D647-8DE6-E655FF5D89AF}"/>
              </c:ext>
            </c:extLst>
          </c:dPt>
          <c:dPt>
            <c:idx val="18"/>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25-1FE8-D647-8DE6-E655FF5D89AF}"/>
              </c:ext>
            </c:extLst>
          </c:dPt>
          <c:dPt>
            <c:idx val="19"/>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27-1FE8-D647-8DE6-E655FF5D89AF}"/>
              </c:ext>
            </c:extLst>
          </c:dPt>
          <c:dPt>
            <c:idx val="20"/>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029-1FE8-D647-8DE6-E655FF5D89AF}"/>
              </c:ext>
            </c:extLst>
          </c:dPt>
          <c:dPt>
            <c:idx val="21"/>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02B-1FE8-D647-8DE6-E655FF5D89AF}"/>
              </c:ext>
            </c:extLst>
          </c:dPt>
          <c:dPt>
            <c:idx val="22"/>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02D-1FE8-D647-8DE6-E655FF5D89AF}"/>
              </c:ext>
            </c:extLst>
          </c:dPt>
          <c:dPt>
            <c:idx val="23"/>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02F-1FE8-D647-8DE6-E655FF5D89AF}"/>
              </c:ext>
            </c:extLst>
          </c:dPt>
          <c:dPt>
            <c:idx val="24"/>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031-1FE8-D647-8DE6-E655FF5D89AF}"/>
              </c:ext>
            </c:extLst>
          </c:dPt>
          <c:dPt>
            <c:idx val="25"/>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033-1FE8-D647-8DE6-E655FF5D89AF}"/>
              </c:ext>
            </c:extLst>
          </c:dPt>
          <c:dPt>
            <c:idx val="26"/>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035-1FE8-D647-8DE6-E655FF5D89AF}"/>
              </c:ext>
            </c:extLst>
          </c:dPt>
          <c:dPt>
            <c:idx val="27"/>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037-1FE8-D647-8DE6-E655FF5D89AF}"/>
              </c:ext>
            </c:extLst>
          </c:dPt>
          <c:dPt>
            <c:idx val="28"/>
            <c:bubble3D val="0"/>
            <c:spPr>
              <a:solidFill>
                <a:srgbClr val="00BF08"/>
              </a:solidFill>
              <a:ln w="3175">
                <a:solidFill>
                  <a:schemeClr val="lt1"/>
                </a:solidFill>
              </a:ln>
              <a:effectLst/>
            </c:spPr>
            <c:extLst>
              <c:ext xmlns:c16="http://schemas.microsoft.com/office/drawing/2014/chart" uri="{C3380CC4-5D6E-409C-BE32-E72D297353CC}">
                <c16:uniqueId val="{00000039-1FE8-D647-8DE6-E655FF5D89AF}"/>
              </c:ext>
            </c:extLst>
          </c:dPt>
          <c:dPt>
            <c:idx val="29"/>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03B-1FE8-D647-8DE6-E655FF5D89AF}"/>
              </c:ext>
            </c:extLst>
          </c:dPt>
          <c:dPt>
            <c:idx val="30"/>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03D-1FE8-D647-8DE6-E655FF5D89AF}"/>
              </c:ext>
            </c:extLst>
          </c:dPt>
          <c:dPt>
            <c:idx val="31"/>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03F-1FE8-D647-8DE6-E655FF5D89AF}"/>
              </c:ext>
            </c:extLst>
          </c:dPt>
          <c:dPt>
            <c:idx val="32"/>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041-1FE8-D647-8DE6-E655FF5D89AF}"/>
              </c:ext>
            </c:extLst>
          </c:dPt>
          <c:dPt>
            <c:idx val="33"/>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043-1FE8-D647-8DE6-E655FF5D89AF}"/>
              </c:ext>
            </c:extLst>
          </c:dPt>
          <c:dPt>
            <c:idx val="34"/>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045-1FE8-D647-8DE6-E655FF5D89AF}"/>
              </c:ext>
            </c:extLst>
          </c:dPt>
          <c:dPt>
            <c:idx val="35"/>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047-1FE8-D647-8DE6-E655FF5D89AF}"/>
              </c:ext>
            </c:extLst>
          </c:dPt>
          <c:dPt>
            <c:idx val="36"/>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049-1FE8-D647-8DE6-E655FF5D89AF}"/>
              </c:ext>
            </c:extLst>
          </c:dPt>
          <c:dPt>
            <c:idx val="37"/>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04B-1FE8-D647-8DE6-E655FF5D89AF}"/>
              </c:ext>
            </c:extLst>
          </c:dPt>
          <c:dPt>
            <c:idx val="38"/>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04D-1FE8-D647-8DE6-E655FF5D89AF}"/>
              </c:ext>
            </c:extLst>
          </c:dPt>
          <c:dPt>
            <c:idx val="39"/>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04F-1FE8-D647-8DE6-E655FF5D89AF}"/>
              </c:ext>
            </c:extLst>
          </c:dPt>
          <c:dPt>
            <c:idx val="40"/>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051-1FE8-D647-8DE6-E655FF5D89AF}"/>
              </c:ext>
            </c:extLst>
          </c:dPt>
          <c:dPt>
            <c:idx val="41"/>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053-1FE8-D647-8DE6-E655FF5D89AF}"/>
              </c:ext>
            </c:extLst>
          </c:dPt>
          <c:dPt>
            <c:idx val="42"/>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055-1FE8-D647-8DE6-E655FF5D89AF}"/>
              </c:ext>
            </c:extLst>
          </c:dPt>
          <c:dPt>
            <c:idx val="43"/>
            <c:bubble3D val="0"/>
            <c:spPr>
              <a:solidFill>
                <a:srgbClr val="16B3DD"/>
              </a:solidFill>
              <a:ln w="3175">
                <a:solidFill>
                  <a:schemeClr val="lt1"/>
                </a:solidFill>
              </a:ln>
              <a:effectLst/>
            </c:spPr>
            <c:extLst>
              <c:ext xmlns:c16="http://schemas.microsoft.com/office/drawing/2014/chart" uri="{C3380CC4-5D6E-409C-BE32-E72D297353CC}">
                <c16:uniqueId val="{00000057-1FE8-D647-8DE6-E655FF5D89AF}"/>
              </c:ext>
            </c:extLst>
          </c:dPt>
          <c:dPt>
            <c:idx val="44"/>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059-1FE8-D647-8DE6-E655FF5D89AF}"/>
              </c:ext>
            </c:extLst>
          </c:dPt>
          <c:dPt>
            <c:idx val="45"/>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05B-1FE8-D647-8DE6-E655FF5D89AF}"/>
              </c:ext>
            </c:extLst>
          </c:dPt>
          <c:dPt>
            <c:idx val="46"/>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05D-1FE8-D647-8DE6-E655FF5D89AF}"/>
              </c:ext>
            </c:extLst>
          </c:dPt>
          <c:dPt>
            <c:idx val="47"/>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05F-1FE8-D647-8DE6-E655FF5D89AF}"/>
              </c:ext>
            </c:extLst>
          </c:dPt>
          <c:dPt>
            <c:idx val="48"/>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061-1FE8-D647-8DE6-E655FF5D89AF}"/>
              </c:ext>
            </c:extLst>
          </c:dPt>
          <c:dPt>
            <c:idx val="49"/>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063-1FE8-D647-8DE6-E655FF5D89AF}"/>
              </c:ext>
            </c:extLst>
          </c:dPt>
          <c:dPt>
            <c:idx val="50"/>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065-1FE8-D647-8DE6-E655FF5D89AF}"/>
              </c:ext>
            </c:extLst>
          </c:dPt>
          <c:dPt>
            <c:idx val="51"/>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067-1FE8-D647-8DE6-E655FF5D89AF}"/>
              </c:ext>
            </c:extLst>
          </c:dPt>
          <c:dPt>
            <c:idx val="52"/>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069-1FE8-D647-8DE6-E655FF5D89AF}"/>
              </c:ext>
            </c:extLst>
          </c:dPt>
          <c:dPt>
            <c:idx val="53"/>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06B-1FE8-D647-8DE6-E655FF5D89AF}"/>
              </c:ext>
            </c:extLst>
          </c:dPt>
          <c:dPt>
            <c:idx val="54"/>
            <c:bubble3D val="0"/>
            <c:spPr>
              <a:solidFill>
                <a:schemeClr val="accent1"/>
              </a:solidFill>
              <a:ln w="3175">
                <a:solidFill>
                  <a:schemeClr val="lt1"/>
                </a:solidFill>
              </a:ln>
              <a:effectLst/>
            </c:spPr>
            <c:extLst>
              <c:ext xmlns:c16="http://schemas.microsoft.com/office/drawing/2014/chart" uri="{C3380CC4-5D6E-409C-BE32-E72D297353CC}">
                <c16:uniqueId val="{0000006D-1FE8-D647-8DE6-E655FF5D89AF}"/>
              </c:ext>
            </c:extLst>
          </c:dPt>
          <c:dPt>
            <c:idx val="55"/>
            <c:bubble3D val="0"/>
            <c:spPr>
              <a:solidFill>
                <a:schemeClr val="accent2"/>
              </a:solidFill>
              <a:ln w="3175">
                <a:solidFill>
                  <a:schemeClr val="lt1"/>
                </a:solidFill>
              </a:ln>
              <a:effectLst/>
            </c:spPr>
            <c:extLst>
              <c:ext xmlns:c16="http://schemas.microsoft.com/office/drawing/2014/chart" uri="{C3380CC4-5D6E-409C-BE32-E72D297353CC}">
                <c16:uniqueId val="{0000006F-1FE8-D647-8DE6-E655FF5D89AF}"/>
              </c:ext>
            </c:extLst>
          </c:dPt>
          <c:dPt>
            <c:idx val="56"/>
            <c:bubble3D val="0"/>
            <c:spPr>
              <a:solidFill>
                <a:schemeClr val="accent3"/>
              </a:solidFill>
              <a:ln w="3175">
                <a:solidFill>
                  <a:schemeClr val="lt1"/>
                </a:solidFill>
              </a:ln>
              <a:effectLst/>
            </c:spPr>
            <c:extLst>
              <c:ext xmlns:c16="http://schemas.microsoft.com/office/drawing/2014/chart" uri="{C3380CC4-5D6E-409C-BE32-E72D297353CC}">
                <c16:uniqueId val="{00000071-1FE8-D647-8DE6-E655FF5D89AF}"/>
              </c:ext>
            </c:extLst>
          </c:dPt>
          <c:dPt>
            <c:idx val="57"/>
            <c:bubble3D val="0"/>
            <c:spPr>
              <a:solidFill>
                <a:schemeClr val="accent4"/>
              </a:solidFill>
              <a:ln w="3175">
                <a:solidFill>
                  <a:schemeClr val="lt1"/>
                </a:solidFill>
              </a:ln>
              <a:effectLst/>
            </c:spPr>
            <c:extLst>
              <c:ext xmlns:c16="http://schemas.microsoft.com/office/drawing/2014/chart" uri="{C3380CC4-5D6E-409C-BE32-E72D297353CC}">
                <c16:uniqueId val="{00000073-1FE8-D647-8DE6-E655FF5D89AF}"/>
              </c:ext>
            </c:extLst>
          </c:dPt>
          <c:dPt>
            <c:idx val="58"/>
            <c:bubble3D val="0"/>
            <c:spPr>
              <a:solidFill>
                <a:schemeClr val="accent5"/>
              </a:solidFill>
              <a:ln w="3175">
                <a:solidFill>
                  <a:schemeClr val="lt1"/>
                </a:solidFill>
              </a:ln>
              <a:effectLst/>
            </c:spPr>
            <c:extLst>
              <c:ext xmlns:c16="http://schemas.microsoft.com/office/drawing/2014/chart" uri="{C3380CC4-5D6E-409C-BE32-E72D297353CC}">
                <c16:uniqueId val="{00000075-1FE8-D647-8DE6-E655FF5D89AF}"/>
              </c:ext>
            </c:extLst>
          </c:dPt>
          <c:dPt>
            <c:idx val="59"/>
            <c:bubble3D val="0"/>
            <c:spPr>
              <a:solidFill>
                <a:schemeClr val="accent6"/>
              </a:solidFill>
              <a:ln w="3175">
                <a:solidFill>
                  <a:schemeClr val="lt1"/>
                </a:solidFill>
              </a:ln>
              <a:effectLst/>
            </c:spPr>
            <c:extLst>
              <c:ext xmlns:c16="http://schemas.microsoft.com/office/drawing/2014/chart" uri="{C3380CC4-5D6E-409C-BE32-E72D297353CC}">
                <c16:uniqueId val="{00000077-1FE8-D647-8DE6-E655FF5D89AF}"/>
              </c:ext>
            </c:extLst>
          </c:dPt>
          <c:dPt>
            <c:idx val="60"/>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079-1FE8-D647-8DE6-E655FF5D89AF}"/>
              </c:ext>
            </c:extLst>
          </c:dPt>
          <c:dPt>
            <c:idx val="61"/>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07B-1FE8-D647-8DE6-E655FF5D89AF}"/>
              </c:ext>
            </c:extLst>
          </c:dPt>
          <c:dPt>
            <c:idx val="62"/>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07D-1FE8-D647-8DE6-E655FF5D89AF}"/>
              </c:ext>
            </c:extLst>
          </c:dPt>
          <c:dPt>
            <c:idx val="63"/>
            <c:bubble3D val="0"/>
            <c:spPr>
              <a:solidFill>
                <a:srgbClr val="529CFF"/>
              </a:solidFill>
              <a:ln w="3175">
                <a:solidFill>
                  <a:schemeClr val="lt1"/>
                </a:solidFill>
              </a:ln>
              <a:effectLst/>
            </c:spPr>
            <c:extLst>
              <c:ext xmlns:c16="http://schemas.microsoft.com/office/drawing/2014/chart" uri="{C3380CC4-5D6E-409C-BE32-E72D297353CC}">
                <c16:uniqueId val="{0000007F-1FE8-D647-8DE6-E655FF5D89AF}"/>
              </c:ext>
            </c:extLst>
          </c:dPt>
          <c:dPt>
            <c:idx val="64"/>
            <c:bubble3D val="0"/>
            <c:spPr>
              <a:solidFill>
                <a:schemeClr val="accent5">
                  <a:lumMod val="60000"/>
                </a:schemeClr>
              </a:solidFill>
              <a:ln w="3175">
                <a:solidFill>
                  <a:schemeClr val="lt1"/>
                </a:solidFill>
              </a:ln>
              <a:effectLst/>
            </c:spPr>
            <c:extLst>
              <c:ext xmlns:c16="http://schemas.microsoft.com/office/drawing/2014/chart" uri="{C3380CC4-5D6E-409C-BE32-E72D297353CC}">
                <c16:uniqueId val="{00000081-1FE8-D647-8DE6-E655FF5D89AF}"/>
              </c:ext>
            </c:extLst>
          </c:dPt>
          <c:dPt>
            <c:idx val="65"/>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083-1FE8-D647-8DE6-E655FF5D89AF}"/>
              </c:ext>
            </c:extLst>
          </c:dPt>
          <c:dPt>
            <c:idx val="66"/>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085-1FE8-D647-8DE6-E655FF5D89AF}"/>
              </c:ext>
            </c:extLst>
          </c:dPt>
          <c:dPt>
            <c:idx val="67"/>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87-1FE8-D647-8DE6-E655FF5D89AF}"/>
              </c:ext>
            </c:extLst>
          </c:dPt>
          <c:dPt>
            <c:idx val="68"/>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089-1FE8-D647-8DE6-E655FF5D89AF}"/>
              </c:ext>
            </c:extLst>
          </c:dPt>
          <c:dPt>
            <c:idx val="69"/>
            <c:bubble3D val="0"/>
            <c:spPr>
              <a:solidFill>
                <a:srgbClr val="00BF08"/>
              </a:solidFill>
              <a:ln w="3175">
                <a:solidFill>
                  <a:schemeClr val="lt1"/>
                </a:solidFill>
              </a:ln>
              <a:effectLst/>
            </c:spPr>
            <c:extLst>
              <c:ext xmlns:c16="http://schemas.microsoft.com/office/drawing/2014/chart" uri="{C3380CC4-5D6E-409C-BE32-E72D297353CC}">
                <c16:uniqueId val="{0000008B-1FE8-D647-8DE6-E655FF5D89AF}"/>
              </c:ext>
            </c:extLst>
          </c:dPt>
          <c:dPt>
            <c:idx val="70"/>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08D-1FE8-D647-8DE6-E655FF5D89AF}"/>
              </c:ext>
            </c:extLst>
          </c:dPt>
          <c:dPt>
            <c:idx val="71"/>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8F-1FE8-D647-8DE6-E655FF5D89AF}"/>
              </c:ext>
            </c:extLst>
          </c:dPt>
          <c:dPt>
            <c:idx val="72"/>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91-1FE8-D647-8DE6-E655FF5D89AF}"/>
              </c:ext>
            </c:extLst>
          </c:dPt>
          <c:dPt>
            <c:idx val="73"/>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93-1FE8-D647-8DE6-E655FF5D89AF}"/>
              </c:ext>
            </c:extLst>
          </c:dPt>
          <c:dPt>
            <c:idx val="74"/>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095-1FE8-D647-8DE6-E655FF5D89AF}"/>
              </c:ext>
            </c:extLst>
          </c:dPt>
          <c:dPt>
            <c:idx val="75"/>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097-1FE8-D647-8DE6-E655FF5D89AF}"/>
              </c:ext>
            </c:extLst>
          </c:dPt>
          <c:dPt>
            <c:idx val="76"/>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099-1FE8-D647-8DE6-E655FF5D89AF}"/>
              </c:ext>
            </c:extLst>
          </c:dPt>
          <c:dPt>
            <c:idx val="77"/>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09B-1FE8-D647-8DE6-E655FF5D89AF}"/>
              </c:ext>
            </c:extLst>
          </c:dPt>
          <c:dPt>
            <c:idx val="78"/>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09D-1FE8-D647-8DE6-E655FF5D89AF}"/>
              </c:ext>
            </c:extLst>
          </c:dPt>
          <c:dPt>
            <c:idx val="79"/>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09F-1FE8-D647-8DE6-E655FF5D89AF}"/>
              </c:ext>
            </c:extLst>
          </c:dPt>
          <c:dPt>
            <c:idx val="80"/>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0A1-1FE8-D647-8DE6-E655FF5D89AF}"/>
              </c:ext>
            </c:extLst>
          </c:dPt>
          <c:dPt>
            <c:idx val="81"/>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0A3-1FE8-D647-8DE6-E655FF5D89AF}"/>
              </c:ext>
            </c:extLst>
          </c:dPt>
          <c:dPt>
            <c:idx val="82"/>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0A5-1FE8-D647-8DE6-E655FF5D89AF}"/>
              </c:ext>
            </c:extLst>
          </c:dPt>
          <c:dPt>
            <c:idx val="83"/>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0A7-1FE8-D647-8DE6-E655FF5D89AF}"/>
              </c:ext>
            </c:extLst>
          </c:dPt>
          <c:dPt>
            <c:idx val="84"/>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0A9-1FE8-D647-8DE6-E655FF5D89AF}"/>
              </c:ext>
            </c:extLst>
          </c:dPt>
          <c:dPt>
            <c:idx val="85"/>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0AB-1FE8-D647-8DE6-E655FF5D89AF}"/>
              </c:ext>
            </c:extLst>
          </c:dPt>
          <c:dPt>
            <c:idx val="86"/>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0AD-1FE8-D647-8DE6-E655FF5D89AF}"/>
              </c:ext>
            </c:extLst>
          </c:dPt>
          <c:dPt>
            <c:idx val="87"/>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0AF-1FE8-D647-8DE6-E655FF5D89AF}"/>
              </c:ext>
            </c:extLst>
          </c:dPt>
          <c:dPt>
            <c:idx val="88"/>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0B1-1FE8-D647-8DE6-E655FF5D89AF}"/>
              </c:ext>
            </c:extLst>
          </c:dPt>
          <c:dPt>
            <c:idx val="89"/>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0B3-1FE8-D647-8DE6-E655FF5D89AF}"/>
              </c:ext>
            </c:extLst>
          </c:dPt>
          <c:dPt>
            <c:idx val="90"/>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0B5-1FE8-D647-8DE6-E655FF5D89AF}"/>
              </c:ext>
            </c:extLst>
          </c:dPt>
          <c:dPt>
            <c:idx val="91"/>
            <c:bubble3D val="0"/>
            <c:spPr>
              <a:solidFill>
                <a:srgbClr val="FF51E7"/>
              </a:solidFill>
              <a:ln w="3175">
                <a:solidFill>
                  <a:schemeClr val="lt1"/>
                </a:solidFill>
              </a:ln>
              <a:effectLst/>
            </c:spPr>
            <c:extLst>
              <c:ext xmlns:c16="http://schemas.microsoft.com/office/drawing/2014/chart" uri="{C3380CC4-5D6E-409C-BE32-E72D297353CC}">
                <c16:uniqueId val="{000000B7-1FE8-D647-8DE6-E655FF5D89AF}"/>
              </c:ext>
            </c:extLst>
          </c:dPt>
          <c:dPt>
            <c:idx val="92"/>
            <c:bubble3D val="0"/>
            <c:spPr>
              <a:solidFill>
                <a:srgbClr val="00C3C9"/>
              </a:solidFill>
              <a:ln w="3175">
                <a:solidFill>
                  <a:schemeClr val="lt1"/>
                </a:solidFill>
              </a:ln>
              <a:effectLst/>
            </c:spPr>
            <c:extLst>
              <c:ext xmlns:c16="http://schemas.microsoft.com/office/drawing/2014/chart" uri="{C3380CC4-5D6E-409C-BE32-E72D297353CC}">
                <c16:uniqueId val="{000000B9-1FE8-D647-8DE6-E655FF5D89AF}"/>
              </c:ext>
            </c:extLst>
          </c:dPt>
          <c:dPt>
            <c:idx val="93"/>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0BB-1FE8-D647-8DE6-E655FF5D89AF}"/>
              </c:ext>
            </c:extLst>
          </c:dPt>
          <c:dPt>
            <c:idx val="94"/>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0BD-1FE8-D647-8DE6-E655FF5D89AF}"/>
              </c:ext>
            </c:extLst>
          </c:dPt>
          <c:dPt>
            <c:idx val="95"/>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0BF-1FE8-D647-8DE6-E655FF5D89AF}"/>
              </c:ext>
            </c:extLst>
          </c:dPt>
          <c:dPt>
            <c:idx val="96"/>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0C1-1FE8-D647-8DE6-E655FF5D89AF}"/>
              </c:ext>
            </c:extLst>
          </c:dPt>
          <c:dPt>
            <c:idx val="97"/>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0C3-1FE8-D647-8DE6-E655FF5D89AF}"/>
              </c:ext>
            </c:extLst>
          </c:dPt>
          <c:dPt>
            <c:idx val="98"/>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0C5-1FE8-D647-8DE6-E655FF5D89AF}"/>
              </c:ext>
            </c:extLst>
          </c:dPt>
          <c:dPt>
            <c:idx val="99"/>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0C7-1FE8-D647-8DE6-E655FF5D89AF}"/>
              </c:ext>
            </c:extLst>
          </c:dPt>
          <c:dPt>
            <c:idx val="100"/>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0C9-1FE8-D647-8DE6-E655FF5D89AF}"/>
              </c:ext>
            </c:extLst>
          </c:dPt>
          <c:dPt>
            <c:idx val="101"/>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0CB-1FE8-D647-8DE6-E655FF5D89AF}"/>
              </c:ext>
            </c:extLst>
          </c:dPt>
          <c:dPt>
            <c:idx val="102"/>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0CD-1FE8-D647-8DE6-E655FF5D89AF}"/>
              </c:ext>
            </c:extLst>
          </c:dPt>
          <c:dPt>
            <c:idx val="103"/>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0CF-1FE8-D647-8DE6-E655FF5D89AF}"/>
              </c:ext>
            </c:extLst>
          </c:dPt>
          <c:dPt>
            <c:idx val="104"/>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0D1-1FE8-D647-8DE6-E655FF5D89AF}"/>
              </c:ext>
            </c:extLst>
          </c:dPt>
          <c:dPt>
            <c:idx val="105"/>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0D3-1FE8-D647-8DE6-E655FF5D89AF}"/>
              </c:ext>
            </c:extLst>
          </c:dPt>
          <c:dPt>
            <c:idx val="106"/>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0D5-1FE8-D647-8DE6-E655FF5D89AF}"/>
              </c:ext>
            </c:extLst>
          </c:dPt>
          <c:dPt>
            <c:idx val="107"/>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0D7-1FE8-D647-8DE6-E655FF5D89AF}"/>
              </c:ext>
            </c:extLst>
          </c:dPt>
          <c:dPt>
            <c:idx val="108"/>
            <c:bubble3D val="0"/>
            <c:spPr>
              <a:solidFill>
                <a:schemeClr val="accent1"/>
              </a:solidFill>
              <a:ln w="3175">
                <a:solidFill>
                  <a:schemeClr val="lt1"/>
                </a:solidFill>
              </a:ln>
              <a:effectLst/>
            </c:spPr>
            <c:extLst>
              <c:ext xmlns:c16="http://schemas.microsoft.com/office/drawing/2014/chart" uri="{C3380CC4-5D6E-409C-BE32-E72D297353CC}">
                <c16:uniqueId val="{000000D9-1FE8-D647-8DE6-E655FF5D89AF}"/>
              </c:ext>
            </c:extLst>
          </c:dPt>
          <c:dPt>
            <c:idx val="109"/>
            <c:bubble3D val="0"/>
            <c:spPr>
              <a:solidFill>
                <a:schemeClr val="accent2"/>
              </a:solidFill>
              <a:ln w="3175">
                <a:solidFill>
                  <a:schemeClr val="lt1"/>
                </a:solidFill>
              </a:ln>
              <a:effectLst/>
            </c:spPr>
            <c:extLst>
              <c:ext xmlns:c16="http://schemas.microsoft.com/office/drawing/2014/chart" uri="{C3380CC4-5D6E-409C-BE32-E72D297353CC}">
                <c16:uniqueId val="{000000DB-1FE8-D647-8DE6-E655FF5D89AF}"/>
              </c:ext>
            </c:extLst>
          </c:dPt>
          <c:dPt>
            <c:idx val="110"/>
            <c:bubble3D val="0"/>
            <c:spPr>
              <a:solidFill>
                <a:schemeClr val="accent3"/>
              </a:solidFill>
              <a:ln w="3175">
                <a:solidFill>
                  <a:schemeClr val="lt1"/>
                </a:solidFill>
              </a:ln>
              <a:effectLst/>
            </c:spPr>
            <c:extLst>
              <c:ext xmlns:c16="http://schemas.microsoft.com/office/drawing/2014/chart" uri="{C3380CC4-5D6E-409C-BE32-E72D297353CC}">
                <c16:uniqueId val="{000000DD-1FE8-D647-8DE6-E655FF5D89AF}"/>
              </c:ext>
            </c:extLst>
          </c:dPt>
          <c:dPt>
            <c:idx val="111"/>
            <c:bubble3D val="0"/>
            <c:spPr>
              <a:solidFill>
                <a:schemeClr val="accent4"/>
              </a:solidFill>
              <a:ln w="3175">
                <a:solidFill>
                  <a:schemeClr val="lt1"/>
                </a:solidFill>
              </a:ln>
              <a:effectLst/>
            </c:spPr>
            <c:extLst>
              <c:ext xmlns:c16="http://schemas.microsoft.com/office/drawing/2014/chart" uri="{C3380CC4-5D6E-409C-BE32-E72D297353CC}">
                <c16:uniqueId val="{000000DF-1FE8-D647-8DE6-E655FF5D89AF}"/>
              </c:ext>
            </c:extLst>
          </c:dPt>
          <c:dPt>
            <c:idx val="112"/>
            <c:bubble3D val="0"/>
            <c:spPr>
              <a:solidFill>
                <a:schemeClr val="accent5"/>
              </a:solidFill>
              <a:ln w="3175">
                <a:solidFill>
                  <a:schemeClr val="lt1"/>
                </a:solidFill>
              </a:ln>
              <a:effectLst/>
            </c:spPr>
            <c:extLst>
              <c:ext xmlns:c16="http://schemas.microsoft.com/office/drawing/2014/chart" uri="{C3380CC4-5D6E-409C-BE32-E72D297353CC}">
                <c16:uniqueId val="{000000E1-1FE8-D647-8DE6-E655FF5D89AF}"/>
              </c:ext>
            </c:extLst>
          </c:dPt>
          <c:dPt>
            <c:idx val="113"/>
            <c:bubble3D val="0"/>
            <c:spPr>
              <a:solidFill>
                <a:schemeClr val="accent6"/>
              </a:solidFill>
              <a:ln w="3175">
                <a:solidFill>
                  <a:schemeClr val="lt1"/>
                </a:solidFill>
              </a:ln>
              <a:effectLst/>
            </c:spPr>
            <c:extLst>
              <c:ext xmlns:c16="http://schemas.microsoft.com/office/drawing/2014/chart" uri="{C3380CC4-5D6E-409C-BE32-E72D297353CC}">
                <c16:uniqueId val="{000000E3-1FE8-D647-8DE6-E655FF5D89AF}"/>
              </c:ext>
            </c:extLst>
          </c:dPt>
          <c:dPt>
            <c:idx val="114"/>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0E5-1FE8-D647-8DE6-E655FF5D89AF}"/>
              </c:ext>
            </c:extLst>
          </c:dPt>
          <c:dPt>
            <c:idx val="115"/>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0E7-1FE8-D647-8DE6-E655FF5D89AF}"/>
              </c:ext>
            </c:extLst>
          </c:dPt>
          <c:dPt>
            <c:idx val="116"/>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0E9-1FE8-D647-8DE6-E655FF5D89AF}"/>
              </c:ext>
            </c:extLst>
          </c:dPt>
          <c:dPt>
            <c:idx val="117"/>
            <c:bubble3D val="0"/>
            <c:spPr>
              <a:solidFill>
                <a:schemeClr val="accent4">
                  <a:lumMod val="60000"/>
                </a:schemeClr>
              </a:solidFill>
              <a:ln w="3175">
                <a:solidFill>
                  <a:schemeClr val="lt1"/>
                </a:solidFill>
              </a:ln>
              <a:effectLst/>
            </c:spPr>
            <c:extLst>
              <c:ext xmlns:c16="http://schemas.microsoft.com/office/drawing/2014/chart" uri="{C3380CC4-5D6E-409C-BE32-E72D297353CC}">
                <c16:uniqueId val="{000000EB-1FE8-D647-8DE6-E655FF5D89AF}"/>
              </c:ext>
            </c:extLst>
          </c:dPt>
          <c:dPt>
            <c:idx val="118"/>
            <c:bubble3D val="0"/>
            <c:spPr>
              <a:solidFill>
                <a:schemeClr val="accent5">
                  <a:lumMod val="60000"/>
                </a:schemeClr>
              </a:solidFill>
              <a:ln w="3175">
                <a:solidFill>
                  <a:schemeClr val="lt1"/>
                </a:solidFill>
              </a:ln>
              <a:effectLst/>
            </c:spPr>
            <c:extLst>
              <c:ext xmlns:c16="http://schemas.microsoft.com/office/drawing/2014/chart" uri="{C3380CC4-5D6E-409C-BE32-E72D297353CC}">
                <c16:uniqueId val="{000000ED-1FE8-D647-8DE6-E655FF5D89AF}"/>
              </c:ext>
            </c:extLst>
          </c:dPt>
          <c:dPt>
            <c:idx val="119"/>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0EF-1FE8-D647-8DE6-E655FF5D89AF}"/>
              </c:ext>
            </c:extLst>
          </c:dPt>
          <c:dPt>
            <c:idx val="120"/>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0F1-1FE8-D647-8DE6-E655FF5D89AF}"/>
              </c:ext>
            </c:extLst>
          </c:dPt>
          <c:dPt>
            <c:idx val="121"/>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0F3-1FE8-D647-8DE6-E655FF5D89AF}"/>
              </c:ext>
            </c:extLst>
          </c:dPt>
          <c:dPt>
            <c:idx val="122"/>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0F5-1FE8-D647-8DE6-E655FF5D89AF}"/>
              </c:ext>
            </c:extLst>
          </c:dPt>
          <c:dPt>
            <c:idx val="123"/>
            <c:bubble3D val="0"/>
            <c:spPr>
              <a:solidFill>
                <a:srgbClr val="529CFF"/>
              </a:solidFill>
              <a:ln w="3175">
                <a:solidFill>
                  <a:schemeClr val="lt1"/>
                </a:solidFill>
              </a:ln>
              <a:effectLst/>
            </c:spPr>
            <c:extLst>
              <c:ext xmlns:c16="http://schemas.microsoft.com/office/drawing/2014/chart" uri="{C3380CC4-5D6E-409C-BE32-E72D297353CC}">
                <c16:uniqueId val="{000000F7-1FE8-D647-8DE6-E655FF5D89AF}"/>
              </c:ext>
            </c:extLst>
          </c:dPt>
          <c:dPt>
            <c:idx val="124"/>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0F9-1FE8-D647-8DE6-E655FF5D89AF}"/>
              </c:ext>
            </c:extLst>
          </c:dPt>
          <c:dPt>
            <c:idx val="125"/>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0FB-1FE8-D647-8DE6-E655FF5D89AF}"/>
              </c:ext>
            </c:extLst>
          </c:dPt>
          <c:dPt>
            <c:idx val="126"/>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0FD-1FE8-D647-8DE6-E655FF5D89AF}"/>
              </c:ext>
            </c:extLst>
          </c:dPt>
          <c:dPt>
            <c:idx val="127"/>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0FF-1FE8-D647-8DE6-E655FF5D89AF}"/>
              </c:ext>
            </c:extLst>
          </c:dPt>
          <c:dPt>
            <c:idx val="128"/>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101-1FE8-D647-8DE6-E655FF5D89AF}"/>
              </c:ext>
            </c:extLst>
          </c:dPt>
          <c:dPt>
            <c:idx val="129"/>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103-1FE8-D647-8DE6-E655FF5D89AF}"/>
              </c:ext>
            </c:extLst>
          </c:dPt>
          <c:dPt>
            <c:idx val="130"/>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105-1FE8-D647-8DE6-E655FF5D89AF}"/>
              </c:ext>
            </c:extLst>
          </c:dPt>
          <c:dPt>
            <c:idx val="131"/>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107-1FE8-D647-8DE6-E655FF5D89AF}"/>
              </c:ext>
            </c:extLst>
          </c:dPt>
          <c:dPt>
            <c:idx val="132"/>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109-1FE8-D647-8DE6-E655FF5D89AF}"/>
              </c:ext>
            </c:extLst>
          </c:dPt>
          <c:dPt>
            <c:idx val="133"/>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10B-1FE8-D647-8DE6-E655FF5D89AF}"/>
              </c:ext>
            </c:extLst>
          </c:dPt>
          <c:dPt>
            <c:idx val="134"/>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10D-1FE8-D647-8DE6-E655FF5D89AF}"/>
              </c:ext>
            </c:extLst>
          </c:dPt>
          <c:dPt>
            <c:idx val="135"/>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10F-1FE8-D647-8DE6-E655FF5D89AF}"/>
              </c:ext>
            </c:extLst>
          </c:dPt>
          <c:dPt>
            <c:idx val="136"/>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111-1FE8-D647-8DE6-E655FF5D89AF}"/>
              </c:ext>
            </c:extLst>
          </c:dPt>
          <c:dPt>
            <c:idx val="137"/>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113-1FE8-D647-8DE6-E655FF5D89AF}"/>
              </c:ext>
            </c:extLst>
          </c:dPt>
          <c:dPt>
            <c:idx val="138"/>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115-1FE8-D647-8DE6-E655FF5D89AF}"/>
              </c:ext>
            </c:extLst>
          </c:dPt>
          <c:dPt>
            <c:idx val="139"/>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117-1FE8-D647-8DE6-E655FF5D89AF}"/>
              </c:ext>
            </c:extLst>
          </c:dPt>
          <c:dPt>
            <c:idx val="140"/>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119-1FE8-D647-8DE6-E655FF5D89AF}"/>
              </c:ext>
            </c:extLst>
          </c:dPt>
          <c:dPt>
            <c:idx val="141"/>
            <c:bubble3D val="0"/>
            <c:spPr>
              <a:solidFill>
                <a:srgbClr val="BBA000"/>
              </a:solidFill>
              <a:ln w="3175">
                <a:solidFill>
                  <a:schemeClr val="lt1"/>
                </a:solidFill>
              </a:ln>
              <a:effectLst/>
            </c:spPr>
            <c:extLst>
              <c:ext xmlns:c16="http://schemas.microsoft.com/office/drawing/2014/chart" uri="{C3380CC4-5D6E-409C-BE32-E72D297353CC}">
                <c16:uniqueId val="{0000011B-1FE8-D647-8DE6-E655FF5D89AF}"/>
              </c:ext>
            </c:extLst>
          </c:dPt>
          <c:dPt>
            <c:idx val="142"/>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11D-1FE8-D647-8DE6-E655FF5D89AF}"/>
              </c:ext>
            </c:extLst>
          </c:dPt>
          <c:dPt>
            <c:idx val="143"/>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11F-1FE8-D647-8DE6-E655FF5D89AF}"/>
              </c:ext>
            </c:extLst>
          </c:dPt>
          <c:dPt>
            <c:idx val="144"/>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121-1FE8-D647-8DE6-E655FF5D89AF}"/>
              </c:ext>
            </c:extLst>
          </c:dPt>
          <c:dPt>
            <c:idx val="145"/>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123-1FE8-D647-8DE6-E655FF5D89AF}"/>
              </c:ext>
            </c:extLst>
          </c:dPt>
          <c:dPt>
            <c:idx val="146"/>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125-1FE8-D647-8DE6-E655FF5D89AF}"/>
              </c:ext>
            </c:extLst>
          </c:dPt>
          <c:dPt>
            <c:idx val="147"/>
            <c:bubble3D val="0"/>
            <c:spPr>
              <a:solidFill>
                <a:srgbClr val="FF51E7"/>
              </a:solidFill>
              <a:ln w="3175">
                <a:solidFill>
                  <a:schemeClr val="lt1"/>
                </a:solidFill>
              </a:ln>
              <a:effectLst/>
            </c:spPr>
            <c:extLst>
              <c:ext xmlns:c16="http://schemas.microsoft.com/office/drawing/2014/chart" uri="{C3380CC4-5D6E-409C-BE32-E72D297353CC}">
                <c16:uniqueId val="{00000127-1FE8-D647-8DE6-E655FF5D89AF}"/>
              </c:ext>
            </c:extLst>
          </c:dPt>
          <c:dPt>
            <c:idx val="148"/>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129-1FE8-D647-8DE6-E655FF5D89AF}"/>
              </c:ext>
            </c:extLst>
          </c:dPt>
          <c:dPt>
            <c:idx val="149"/>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12B-1FE8-D647-8DE6-E655FF5D89AF}"/>
              </c:ext>
            </c:extLst>
          </c:dPt>
          <c:dPt>
            <c:idx val="150"/>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12D-1FE8-D647-8DE6-E655FF5D89AF}"/>
              </c:ext>
            </c:extLst>
          </c:dPt>
          <c:dPt>
            <c:idx val="151"/>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12F-1FE8-D647-8DE6-E655FF5D89AF}"/>
              </c:ext>
            </c:extLst>
          </c:dPt>
          <c:dPt>
            <c:idx val="152"/>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131-1FE8-D647-8DE6-E655FF5D89AF}"/>
              </c:ext>
            </c:extLst>
          </c:dPt>
          <c:dPt>
            <c:idx val="153"/>
            <c:bubble3D val="0"/>
            <c:spPr>
              <a:solidFill>
                <a:schemeClr val="accent4">
                  <a:lumMod val="70000"/>
                </a:schemeClr>
              </a:solidFill>
              <a:ln w="3175">
                <a:solidFill>
                  <a:schemeClr val="lt1"/>
                </a:solidFill>
              </a:ln>
              <a:effectLst/>
            </c:spPr>
            <c:extLst>
              <c:ext xmlns:c16="http://schemas.microsoft.com/office/drawing/2014/chart" uri="{C3380CC4-5D6E-409C-BE32-E72D297353CC}">
                <c16:uniqueId val="{00000133-1FE8-D647-8DE6-E655FF5D89AF}"/>
              </c:ext>
            </c:extLst>
          </c:dPt>
          <c:dPt>
            <c:idx val="154"/>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135-1FE8-D647-8DE6-E655FF5D89AF}"/>
              </c:ext>
            </c:extLst>
          </c:dPt>
          <c:dPt>
            <c:idx val="155"/>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137-1FE8-D647-8DE6-E655FF5D89AF}"/>
              </c:ext>
            </c:extLst>
          </c:dPt>
          <c:dPt>
            <c:idx val="156"/>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139-1FE8-D647-8DE6-E655FF5D89AF}"/>
              </c:ext>
            </c:extLst>
          </c:dPt>
          <c:dPt>
            <c:idx val="157"/>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13B-1FE8-D647-8DE6-E655FF5D89AF}"/>
              </c:ext>
            </c:extLst>
          </c:dPt>
          <c:dPt>
            <c:idx val="158"/>
            <c:bubble3D val="0"/>
            <c:spPr>
              <a:solidFill>
                <a:schemeClr val="accent3">
                  <a:lumMod val="50000"/>
                  <a:lumOff val="50000"/>
                </a:schemeClr>
              </a:solidFill>
              <a:ln w="3175">
                <a:solidFill>
                  <a:schemeClr val="lt1"/>
                </a:solidFill>
              </a:ln>
              <a:effectLst/>
            </c:spPr>
            <c:extLst>
              <c:ext xmlns:c16="http://schemas.microsoft.com/office/drawing/2014/chart" uri="{C3380CC4-5D6E-409C-BE32-E72D297353CC}">
                <c16:uniqueId val="{0000013D-1FE8-D647-8DE6-E655FF5D89AF}"/>
              </c:ext>
            </c:extLst>
          </c:dPt>
          <c:dPt>
            <c:idx val="159"/>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13F-1FE8-D647-8DE6-E655FF5D89AF}"/>
              </c:ext>
            </c:extLst>
          </c:dPt>
          <c:dPt>
            <c:idx val="160"/>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141-1FE8-D647-8DE6-E655FF5D89AF}"/>
              </c:ext>
            </c:extLst>
          </c:dPt>
          <c:dPt>
            <c:idx val="161"/>
            <c:bubble3D val="0"/>
            <c:spPr>
              <a:solidFill>
                <a:srgbClr val="FF6C66"/>
              </a:solidFill>
              <a:ln w="3175">
                <a:solidFill>
                  <a:schemeClr val="lt1"/>
                </a:solidFill>
              </a:ln>
              <a:effectLst/>
            </c:spPr>
            <c:extLst>
              <c:ext xmlns:c16="http://schemas.microsoft.com/office/drawing/2014/chart" uri="{C3380CC4-5D6E-409C-BE32-E72D297353CC}">
                <c16:uniqueId val="{00000143-1FE8-D647-8DE6-E655FF5D89AF}"/>
              </c:ext>
            </c:extLst>
          </c:dPt>
          <c:dPt>
            <c:idx val="162"/>
            <c:bubble3D val="0"/>
            <c:spPr>
              <a:solidFill>
                <a:schemeClr val="accent1"/>
              </a:solidFill>
              <a:ln w="3175">
                <a:solidFill>
                  <a:schemeClr val="lt1"/>
                </a:solidFill>
              </a:ln>
              <a:effectLst/>
            </c:spPr>
            <c:extLst>
              <c:ext xmlns:c16="http://schemas.microsoft.com/office/drawing/2014/chart" uri="{C3380CC4-5D6E-409C-BE32-E72D297353CC}">
                <c16:uniqueId val="{00000145-1FE8-D647-8DE6-E655FF5D89AF}"/>
              </c:ext>
            </c:extLst>
          </c:dPt>
          <c:dPt>
            <c:idx val="163"/>
            <c:bubble3D val="0"/>
            <c:spPr>
              <a:solidFill>
                <a:schemeClr val="accent2"/>
              </a:solidFill>
              <a:ln w="3175">
                <a:solidFill>
                  <a:schemeClr val="lt1"/>
                </a:solidFill>
              </a:ln>
              <a:effectLst/>
            </c:spPr>
            <c:extLst>
              <c:ext xmlns:c16="http://schemas.microsoft.com/office/drawing/2014/chart" uri="{C3380CC4-5D6E-409C-BE32-E72D297353CC}">
                <c16:uniqueId val="{00000147-1FE8-D647-8DE6-E655FF5D89AF}"/>
              </c:ext>
            </c:extLst>
          </c:dPt>
          <c:dPt>
            <c:idx val="164"/>
            <c:bubble3D val="0"/>
            <c:spPr>
              <a:solidFill>
                <a:schemeClr val="accent3"/>
              </a:solidFill>
              <a:ln w="3175">
                <a:solidFill>
                  <a:schemeClr val="lt1"/>
                </a:solidFill>
              </a:ln>
              <a:effectLst/>
            </c:spPr>
            <c:extLst>
              <c:ext xmlns:c16="http://schemas.microsoft.com/office/drawing/2014/chart" uri="{C3380CC4-5D6E-409C-BE32-E72D297353CC}">
                <c16:uniqueId val="{00000149-1FE8-D647-8DE6-E655FF5D89AF}"/>
              </c:ext>
            </c:extLst>
          </c:dPt>
          <c:dPt>
            <c:idx val="165"/>
            <c:bubble3D val="0"/>
            <c:spPr>
              <a:solidFill>
                <a:schemeClr val="accent4"/>
              </a:solidFill>
              <a:ln w="3175">
                <a:solidFill>
                  <a:schemeClr val="lt1"/>
                </a:solidFill>
              </a:ln>
              <a:effectLst/>
            </c:spPr>
            <c:extLst>
              <c:ext xmlns:c16="http://schemas.microsoft.com/office/drawing/2014/chart" uri="{C3380CC4-5D6E-409C-BE32-E72D297353CC}">
                <c16:uniqueId val="{0000014B-1FE8-D647-8DE6-E655FF5D89AF}"/>
              </c:ext>
            </c:extLst>
          </c:dPt>
          <c:dPt>
            <c:idx val="166"/>
            <c:bubble3D val="0"/>
            <c:spPr>
              <a:solidFill>
                <a:schemeClr val="accent5"/>
              </a:solidFill>
              <a:ln w="3175">
                <a:solidFill>
                  <a:schemeClr val="lt1"/>
                </a:solidFill>
              </a:ln>
              <a:effectLst/>
            </c:spPr>
            <c:extLst>
              <c:ext xmlns:c16="http://schemas.microsoft.com/office/drawing/2014/chart" uri="{C3380CC4-5D6E-409C-BE32-E72D297353CC}">
                <c16:uniqueId val="{0000014D-1FE8-D647-8DE6-E655FF5D89AF}"/>
              </c:ext>
            </c:extLst>
          </c:dPt>
          <c:dPt>
            <c:idx val="167"/>
            <c:bubble3D val="0"/>
            <c:spPr>
              <a:solidFill>
                <a:schemeClr val="accent6"/>
              </a:solidFill>
              <a:ln w="3175">
                <a:solidFill>
                  <a:schemeClr val="lt1"/>
                </a:solidFill>
              </a:ln>
              <a:effectLst/>
            </c:spPr>
            <c:extLst>
              <c:ext xmlns:c16="http://schemas.microsoft.com/office/drawing/2014/chart" uri="{C3380CC4-5D6E-409C-BE32-E72D297353CC}">
                <c16:uniqueId val="{0000014F-1FE8-D647-8DE6-E655FF5D89AF}"/>
              </c:ext>
            </c:extLst>
          </c:dPt>
          <c:dPt>
            <c:idx val="168"/>
            <c:bubble3D val="0"/>
            <c:spPr>
              <a:solidFill>
                <a:schemeClr val="accent1">
                  <a:lumMod val="60000"/>
                </a:schemeClr>
              </a:solidFill>
              <a:ln w="3175">
                <a:solidFill>
                  <a:schemeClr val="lt1"/>
                </a:solidFill>
              </a:ln>
              <a:effectLst/>
            </c:spPr>
            <c:extLst>
              <c:ext xmlns:c16="http://schemas.microsoft.com/office/drawing/2014/chart" uri="{C3380CC4-5D6E-409C-BE32-E72D297353CC}">
                <c16:uniqueId val="{00000151-1FE8-D647-8DE6-E655FF5D89AF}"/>
              </c:ext>
            </c:extLst>
          </c:dPt>
          <c:dPt>
            <c:idx val="169"/>
            <c:bubble3D val="0"/>
            <c:spPr>
              <a:solidFill>
                <a:schemeClr val="accent2">
                  <a:lumMod val="60000"/>
                </a:schemeClr>
              </a:solidFill>
              <a:ln w="3175">
                <a:solidFill>
                  <a:schemeClr val="lt1"/>
                </a:solidFill>
              </a:ln>
              <a:effectLst/>
            </c:spPr>
            <c:extLst>
              <c:ext xmlns:c16="http://schemas.microsoft.com/office/drawing/2014/chart" uri="{C3380CC4-5D6E-409C-BE32-E72D297353CC}">
                <c16:uniqueId val="{00000153-1FE8-D647-8DE6-E655FF5D89AF}"/>
              </c:ext>
            </c:extLst>
          </c:dPt>
          <c:dPt>
            <c:idx val="170"/>
            <c:bubble3D val="0"/>
            <c:spPr>
              <a:solidFill>
                <a:schemeClr val="accent3">
                  <a:lumMod val="60000"/>
                </a:schemeClr>
              </a:solidFill>
              <a:ln w="3175">
                <a:solidFill>
                  <a:schemeClr val="lt1"/>
                </a:solidFill>
              </a:ln>
              <a:effectLst/>
            </c:spPr>
            <c:extLst>
              <c:ext xmlns:c16="http://schemas.microsoft.com/office/drawing/2014/chart" uri="{C3380CC4-5D6E-409C-BE32-E72D297353CC}">
                <c16:uniqueId val="{00000155-1FE8-D647-8DE6-E655FF5D89AF}"/>
              </c:ext>
            </c:extLst>
          </c:dPt>
          <c:dPt>
            <c:idx val="171"/>
            <c:bubble3D val="0"/>
            <c:spPr>
              <a:solidFill>
                <a:schemeClr val="accent4">
                  <a:lumMod val="60000"/>
                </a:schemeClr>
              </a:solidFill>
              <a:ln w="3175">
                <a:solidFill>
                  <a:schemeClr val="lt1"/>
                </a:solidFill>
              </a:ln>
              <a:effectLst/>
            </c:spPr>
            <c:extLst>
              <c:ext xmlns:c16="http://schemas.microsoft.com/office/drawing/2014/chart" uri="{C3380CC4-5D6E-409C-BE32-E72D297353CC}">
                <c16:uniqueId val="{00000157-1FE8-D647-8DE6-E655FF5D89AF}"/>
              </c:ext>
            </c:extLst>
          </c:dPt>
          <c:dPt>
            <c:idx val="172"/>
            <c:bubble3D val="0"/>
            <c:spPr>
              <a:solidFill>
                <a:srgbClr val="529CFF"/>
              </a:solidFill>
              <a:ln w="3175">
                <a:solidFill>
                  <a:schemeClr val="lt1"/>
                </a:solidFill>
              </a:ln>
              <a:effectLst/>
            </c:spPr>
            <c:extLst>
              <c:ext xmlns:c16="http://schemas.microsoft.com/office/drawing/2014/chart" uri="{C3380CC4-5D6E-409C-BE32-E72D297353CC}">
                <c16:uniqueId val="{00000159-1FE8-D647-8DE6-E655FF5D89AF}"/>
              </c:ext>
            </c:extLst>
          </c:dPt>
          <c:dPt>
            <c:idx val="173"/>
            <c:bubble3D val="0"/>
            <c:spPr>
              <a:solidFill>
                <a:schemeClr val="accent6">
                  <a:lumMod val="60000"/>
                </a:schemeClr>
              </a:solidFill>
              <a:ln w="3175">
                <a:solidFill>
                  <a:schemeClr val="lt1"/>
                </a:solidFill>
              </a:ln>
              <a:effectLst/>
            </c:spPr>
            <c:extLst>
              <c:ext xmlns:c16="http://schemas.microsoft.com/office/drawing/2014/chart" uri="{C3380CC4-5D6E-409C-BE32-E72D297353CC}">
                <c16:uniqueId val="{0000015B-1FE8-D647-8DE6-E655FF5D89AF}"/>
              </c:ext>
            </c:extLst>
          </c:dPt>
          <c:dPt>
            <c:idx val="174"/>
            <c:bubble3D val="0"/>
            <c:spPr>
              <a:solidFill>
                <a:schemeClr val="accent1">
                  <a:lumMod val="80000"/>
                  <a:lumOff val="20000"/>
                </a:schemeClr>
              </a:solidFill>
              <a:ln w="3175">
                <a:solidFill>
                  <a:schemeClr val="lt1"/>
                </a:solidFill>
              </a:ln>
              <a:effectLst/>
            </c:spPr>
            <c:extLst>
              <c:ext xmlns:c16="http://schemas.microsoft.com/office/drawing/2014/chart" uri="{C3380CC4-5D6E-409C-BE32-E72D297353CC}">
                <c16:uniqueId val="{0000015D-1FE8-D647-8DE6-E655FF5D89AF}"/>
              </c:ext>
            </c:extLst>
          </c:dPt>
          <c:dPt>
            <c:idx val="175"/>
            <c:bubble3D val="0"/>
            <c:spPr>
              <a:solidFill>
                <a:schemeClr val="accent2">
                  <a:lumMod val="80000"/>
                  <a:lumOff val="20000"/>
                </a:schemeClr>
              </a:solidFill>
              <a:ln w="3175">
                <a:solidFill>
                  <a:schemeClr val="lt1"/>
                </a:solidFill>
              </a:ln>
              <a:effectLst/>
            </c:spPr>
            <c:extLst>
              <c:ext xmlns:c16="http://schemas.microsoft.com/office/drawing/2014/chart" uri="{C3380CC4-5D6E-409C-BE32-E72D297353CC}">
                <c16:uniqueId val="{0000015F-1FE8-D647-8DE6-E655FF5D89AF}"/>
              </c:ext>
            </c:extLst>
          </c:dPt>
          <c:dPt>
            <c:idx val="176"/>
            <c:bubble3D val="0"/>
            <c:spPr>
              <a:solidFill>
                <a:schemeClr val="accent3">
                  <a:lumMod val="80000"/>
                  <a:lumOff val="20000"/>
                </a:schemeClr>
              </a:solidFill>
              <a:ln w="3175">
                <a:solidFill>
                  <a:schemeClr val="lt1"/>
                </a:solidFill>
              </a:ln>
              <a:effectLst/>
            </c:spPr>
            <c:extLst>
              <c:ext xmlns:c16="http://schemas.microsoft.com/office/drawing/2014/chart" uri="{C3380CC4-5D6E-409C-BE32-E72D297353CC}">
                <c16:uniqueId val="{00000161-1FE8-D647-8DE6-E655FF5D89AF}"/>
              </c:ext>
            </c:extLst>
          </c:dPt>
          <c:dPt>
            <c:idx val="177"/>
            <c:bubble3D val="0"/>
            <c:spPr>
              <a:solidFill>
                <a:schemeClr val="accent4">
                  <a:lumMod val="80000"/>
                  <a:lumOff val="20000"/>
                </a:schemeClr>
              </a:solidFill>
              <a:ln w="3175">
                <a:solidFill>
                  <a:schemeClr val="lt1"/>
                </a:solidFill>
              </a:ln>
              <a:effectLst/>
            </c:spPr>
            <c:extLst>
              <c:ext xmlns:c16="http://schemas.microsoft.com/office/drawing/2014/chart" uri="{C3380CC4-5D6E-409C-BE32-E72D297353CC}">
                <c16:uniqueId val="{00000163-1FE8-D647-8DE6-E655FF5D89AF}"/>
              </c:ext>
            </c:extLst>
          </c:dPt>
          <c:dPt>
            <c:idx val="178"/>
            <c:bubble3D val="0"/>
            <c:spPr>
              <a:solidFill>
                <a:schemeClr val="accent5">
                  <a:lumMod val="80000"/>
                  <a:lumOff val="20000"/>
                </a:schemeClr>
              </a:solidFill>
              <a:ln w="3175">
                <a:solidFill>
                  <a:schemeClr val="lt1"/>
                </a:solidFill>
              </a:ln>
              <a:effectLst/>
            </c:spPr>
            <c:extLst>
              <c:ext xmlns:c16="http://schemas.microsoft.com/office/drawing/2014/chart" uri="{C3380CC4-5D6E-409C-BE32-E72D297353CC}">
                <c16:uniqueId val="{00000165-1FE8-D647-8DE6-E655FF5D89AF}"/>
              </c:ext>
            </c:extLst>
          </c:dPt>
          <c:dPt>
            <c:idx val="179"/>
            <c:bubble3D val="0"/>
            <c:spPr>
              <a:solidFill>
                <a:schemeClr val="accent6">
                  <a:lumMod val="80000"/>
                  <a:lumOff val="20000"/>
                </a:schemeClr>
              </a:solidFill>
              <a:ln w="3175">
                <a:solidFill>
                  <a:schemeClr val="lt1"/>
                </a:solidFill>
              </a:ln>
              <a:effectLst/>
            </c:spPr>
            <c:extLst>
              <c:ext xmlns:c16="http://schemas.microsoft.com/office/drawing/2014/chart" uri="{C3380CC4-5D6E-409C-BE32-E72D297353CC}">
                <c16:uniqueId val="{00000167-1FE8-D647-8DE6-E655FF5D89AF}"/>
              </c:ext>
            </c:extLst>
          </c:dPt>
          <c:dPt>
            <c:idx val="180"/>
            <c:bubble3D val="0"/>
            <c:spPr>
              <a:solidFill>
                <a:schemeClr val="accent1">
                  <a:lumMod val="80000"/>
                </a:schemeClr>
              </a:solidFill>
              <a:ln w="3175">
                <a:solidFill>
                  <a:schemeClr val="lt1"/>
                </a:solidFill>
              </a:ln>
              <a:effectLst/>
            </c:spPr>
            <c:extLst>
              <c:ext xmlns:c16="http://schemas.microsoft.com/office/drawing/2014/chart" uri="{C3380CC4-5D6E-409C-BE32-E72D297353CC}">
                <c16:uniqueId val="{00000169-1FE8-D647-8DE6-E655FF5D89AF}"/>
              </c:ext>
            </c:extLst>
          </c:dPt>
          <c:dPt>
            <c:idx val="181"/>
            <c:bubble3D val="0"/>
            <c:spPr>
              <a:solidFill>
                <a:schemeClr val="accent2">
                  <a:lumMod val="80000"/>
                </a:schemeClr>
              </a:solidFill>
              <a:ln w="3175">
                <a:solidFill>
                  <a:schemeClr val="lt1"/>
                </a:solidFill>
              </a:ln>
              <a:effectLst/>
            </c:spPr>
            <c:extLst>
              <c:ext xmlns:c16="http://schemas.microsoft.com/office/drawing/2014/chart" uri="{C3380CC4-5D6E-409C-BE32-E72D297353CC}">
                <c16:uniqueId val="{0000016B-1FE8-D647-8DE6-E655FF5D89AF}"/>
              </c:ext>
            </c:extLst>
          </c:dPt>
          <c:dPt>
            <c:idx val="182"/>
            <c:bubble3D val="0"/>
            <c:spPr>
              <a:solidFill>
                <a:schemeClr val="accent3">
                  <a:lumMod val="80000"/>
                </a:schemeClr>
              </a:solidFill>
              <a:ln w="3175">
                <a:solidFill>
                  <a:schemeClr val="lt1"/>
                </a:solidFill>
              </a:ln>
              <a:effectLst/>
            </c:spPr>
            <c:extLst>
              <c:ext xmlns:c16="http://schemas.microsoft.com/office/drawing/2014/chart" uri="{C3380CC4-5D6E-409C-BE32-E72D297353CC}">
                <c16:uniqueId val="{0000016D-1FE8-D647-8DE6-E655FF5D89AF}"/>
              </c:ext>
            </c:extLst>
          </c:dPt>
          <c:dPt>
            <c:idx val="183"/>
            <c:bubble3D val="0"/>
            <c:spPr>
              <a:solidFill>
                <a:schemeClr val="accent4">
                  <a:lumMod val="80000"/>
                </a:schemeClr>
              </a:solidFill>
              <a:ln w="3175">
                <a:solidFill>
                  <a:schemeClr val="lt1"/>
                </a:solidFill>
              </a:ln>
              <a:effectLst/>
            </c:spPr>
            <c:extLst>
              <c:ext xmlns:c16="http://schemas.microsoft.com/office/drawing/2014/chart" uri="{C3380CC4-5D6E-409C-BE32-E72D297353CC}">
                <c16:uniqueId val="{0000016F-1FE8-D647-8DE6-E655FF5D89AF}"/>
              </c:ext>
            </c:extLst>
          </c:dPt>
          <c:dPt>
            <c:idx val="184"/>
            <c:bubble3D val="0"/>
            <c:spPr>
              <a:solidFill>
                <a:schemeClr val="accent5">
                  <a:lumMod val="80000"/>
                </a:schemeClr>
              </a:solidFill>
              <a:ln w="3175">
                <a:solidFill>
                  <a:schemeClr val="lt1"/>
                </a:solidFill>
              </a:ln>
              <a:effectLst/>
            </c:spPr>
            <c:extLst>
              <c:ext xmlns:c16="http://schemas.microsoft.com/office/drawing/2014/chart" uri="{C3380CC4-5D6E-409C-BE32-E72D297353CC}">
                <c16:uniqueId val="{00000171-1FE8-D647-8DE6-E655FF5D89AF}"/>
              </c:ext>
            </c:extLst>
          </c:dPt>
          <c:dPt>
            <c:idx val="185"/>
            <c:bubble3D val="0"/>
            <c:spPr>
              <a:solidFill>
                <a:schemeClr val="accent6">
                  <a:lumMod val="80000"/>
                </a:schemeClr>
              </a:solidFill>
              <a:ln w="3175">
                <a:solidFill>
                  <a:schemeClr val="lt1"/>
                </a:solidFill>
              </a:ln>
              <a:effectLst/>
            </c:spPr>
            <c:extLst>
              <c:ext xmlns:c16="http://schemas.microsoft.com/office/drawing/2014/chart" uri="{C3380CC4-5D6E-409C-BE32-E72D297353CC}">
                <c16:uniqueId val="{00000173-1FE8-D647-8DE6-E655FF5D89AF}"/>
              </c:ext>
            </c:extLst>
          </c:dPt>
          <c:dPt>
            <c:idx val="186"/>
            <c:bubble3D val="0"/>
            <c:spPr>
              <a:solidFill>
                <a:schemeClr val="accent1">
                  <a:lumMod val="60000"/>
                  <a:lumOff val="40000"/>
                </a:schemeClr>
              </a:solidFill>
              <a:ln w="3175">
                <a:solidFill>
                  <a:schemeClr val="lt1"/>
                </a:solidFill>
              </a:ln>
              <a:effectLst/>
            </c:spPr>
            <c:extLst>
              <c:ext xmlns:c16="http://schemas.microsoft.com/office/drawing/2014/chart" uri="{C3380CC4-5D6E-409C-BE32-E72D297353CC}">
                <c16:uniqueId val="{00000175-1FE8-D647-8DE6-E655FF5D89AF}"/>
              </c:ext>
            </c:extLst>
          </c:dPt>
          <c:dPt>
            <c:idx val="187"/>
            <c:bubble3D val="0"/>
            <c:spPr>
              <a:solidFill>
                <a:schemeClr val="accent2">
                  <a:lumMod val="60000"/>
                  <a:lumOff val="40000"/>
                </a:schemeClr>
              </a:solidFill>
              <a:ln w="3175">
                <a:solidFill>
                  <a:schemeClr val="lt1"/>
                </a:solidFill>
              </a:ln>
              <a:effectLst/>
            </c:spPr>
            <c:extLst>
              <c:ext xmlns:c16="http://schemas.microsoft.com/office/drawing/2014/chart" uri="{C3380CC4-5D6E-409C-BE32-E72D297353CC}">
                <c16:uniqueId val="{00000177-1FE8-D647-8DE6-E655FF5D89AF}"/>
              </c:ext>
            </c:extLst>
          </c:dPt>
          <c:dPt>
            <c:idx val="188"/>
            <c:bubble3D val="0"/>
            <c:spPr>
              <a:solidFill>
                <a:schemeClr val="accent3">
                  <a:lumMod val="60000"/>
                  <a:lumOff val="40000"/>
                </a:schemeClr>
              </a:solidFill>
              <a:ln w="3175">
                <a:solidFill>
                  <a:schemeClr val="lt1"/>
                </a:solidFill>
              </a:ln>
              <a:effectLst/>
            </c:spPr>
            <c:extLst>
              <c:ext xmlns:c16="http://schemas.microsoft.com/office/drawing/2014/chart" uri="{C3380CC4-5D6E-409C-BE32-E72D297353CC}">
                <c16:uniqueId val="{00000179-1FE8-D647-8DE6-E655FF5D89AF}"/>
              </c:ext>
            </c:extLst>
          </c:dPt>
          <c:dPt>
            <c:idx val="189"/>
            <c:bubble3D val="0"/>
            <c:spPr>
              <a:solidFill>
                <a:schemeClr val="accent4">
                  <a:lumMod val="60000"/>
                  <a:lumOff val="40000"/>
                </a:schemeClr>
              </a:solidFill>
              <a:ln w="3175">
                <a:solidFill>
                  <a:schemeClr val="lt1"/>
                </a:solidFill>
              </a:ln>
              <a:effectLst/>
            </c:spPr>
            <c:extLst>
              <c:ext xmlns:c16="http://schemas.microsoft.com/office/drawing/2014/chart" uri="{C3380CC4-5D6E-409C-BE32-E72D297353CC}">
                <c16:uniqueId val="{0000017B-1FE8-D647-8DE6-E655FF5D89AF}"/>
              </c:ext>
            </c:extLst>
          </c:dPt>
          <c:dPt>
            <c:idx val="190"/>
            <c:bubble3D val="0"/>
            <c:spPr>
              <a:solidFill>
                <a:schemeClr val="accent5">
                  <a:lumMod val="60000"/>
                  <a:lumOff val="40000"/>
                </a:schemeClr>
              </a:solidFill>
              <a:ln w="3175">
                <a:solidFill>
                  <a:schemeClr val="lt1"/>
                </a:solidFill>
              </a:ln>
              <a:effectLst/>
            </c:spPr>
            <c:extLst>
              <c:ext xmlns:c16="http://schemas.microsoft.com/office/drawing/2014/chart" uri="{C3380CC4-5D6E-409C-BE32-E72D297353CC}">
                <c16:uniqueId val="{0000017D-1FE8-D647-8DE6-E655FF5D89AF}"/>
              </c:ext>
            </c:extLst>
          </c:dPt>
          <c:dPt>
            <c:idx val="191"/>
            <c:bubble3D val="0"/>
            <c:spPr>
              <a:solidFill>
                <a:schemeClr val="accent6">
                  <a:lumMod val="60000"/>
                  <a:lumOff val="40000"/>
                </a:schemeClr>
              </a:solidFill>
              <a:ln w="3175">
                <a:solidFill>
                  <a:schemeClr val="lt1"/>
                </a:solidFill>
              </a:ln>
              <a:effectLst/>
            </c:spPr>
            <c:extLst>
              <c:ext xmlns:c16="http://schemas.microsoft.com/office/drawing/2014/chart" uri="{C3380CC4-5D6E-409C-BE32-E72D297353CC}">
                <c16:uniqueId val="{0000017F-1FE8-D647-8DE6-E655FF5D89AF}"/>
              </c:ext>
            </c:extLst>
          </c:dPt>
          <c:dPt>
            <c:idx val="192"/>
            <c:bubble3D val="0"/>
            <c:spPr>
              <a:solidFill>
                <a:schemeClr val="accent1">
                  <a:lumMod val="50000"/>
                </a:schemeClr>
              </a:solidFill>
              <a:ln w="3175">
                <a:solidFill>
                  <a:schemeClr val="lt1"/>
                </a:solidFill>
              </a:ln>
              <a:effectLst/>
            </c:spPr>
            <c:extLst>
              <c:ext xmlns:c16="http://schemas.microsoft.com/office/drawing/2014/chart" uri="{C3380CC4-5D6E-409C-BE32-E72D297353CC}">
                <c16:uniqueId val="{00000181-1FE8-D647-8DE6-E655FF5D89AF}"/>
              </c:ext>
            </c:extLst>
          </c:dPt>
          <c:dPt>
            <c:idx val="193"/>
            <c:bubble3D val="0"/>
            <c:spPr>
              <a:solidFill>
                <a:schemeClr val="accent2">
                  <a:lumMod val="50000"/>
                </a:schemeClr>
              </a:solidFill>
              <a:ln w="3175">
                <a:solidFill>
                  <a:schemeClr val="lt1"/>
                </a:solidFill>
              </a:ln>
              <a:effectLst/>
            </c:spPr>
            <c:extLst>
              <c:ext xmlns:c16="http://schemas.microsoft.com/office/drawing/2014/chart" uri="{C3380CC4-5D6E-409C-BE32-E72D297353CC}">
                <c16:uniqueId val="{00000183-1FE8-D647-8DE6-E655FF5D89AF}"/>
              </c:ext>
            </c:extLst>
          </c:dPt>
          <c:dPt>
            <c:idx val="194"/>
            <c:bubble3D val="0"/>
            <c:spPr>
              <a:solidFill>
                <a:schemeClr val="accent3">
                  <a:lumMod val="50000"/>
                </a:schemeClr>
              </a:solidFill>
              <a:ln w="3175">
                <a:solidFill>
                  <a:schemeClr val="lt1"/>
                </a:solidFill>
              </a:ln>
              <a:effectLst/>
            </c:spPr>
            <c:extLst>
              <c:ext xmlns:c16="http://schemas.microsoft.com/office/drawing/2014/chart" uri="{C3380CC4-5D6E-409C-BE32-E72D297353CC}">
                <c16:uniqueId val="{00000185-1FE8-D647-8DE6-E655FF5D89AF}"/>
              </c:ext>
            </c:extLst>
          </c:dPt>
          <c:dPt>
            <c:idx val="195"/>
            <c:bubble3D val="0"/>
            <c:spPr>
              <a:solidFill>
                <a:schemeClr val="accent4">
                  <a:lumMod val="50000"/>
                </a:schemeClr>
              </a:solidFill>
              <a:ln w="3175">
                <a:solidFill>
                  <a:schemeClr val="lt1"/>
                </a:solidFill>
              </a:ln>
              <a:effectLst/>
            </c:spPr>
            <c:extLst>
              <c:ext xmlns:c16="http://schemas.microsoft.com/office/drawing/2014/chart" uri="{C3380CC4-5D6E-409C-BE32-E72D297353CC}">
                <c16:uniqueId val="{00000187-1FE8-D647-8DE6-E655FF5D89AF}"/>
              </c:ext>
            </c:extLst>
          </c:dPt>
          <c:dPt>
            <c:idx val="196"/>
            <c:bubble3D val="0"/>
            <c:spPr>
              <a:solidFill>
                <a:schemeClr val="accent5">
                  <a:lumMod val="50000"/>
                </a:schemeClr>
              </a:solidFill>
              <a:ln w="3175">
                <a:solidFill>
                  <a:schemeClr val="lt1"/>
                </a:solidFill>
              </a:ln>
              <a:effectLst/>
            </c:spPr>
            <c:extLst>
              <c:ext xmlns:c16="http://schemas.microsoft.com/office/drawing/2014/chart" uri="{C3380CC4-5D6E-409C-BE32-E72D297353CC}">
                <c16:uniqueId val="{00000189-1FE8-D647-8DE6-E655FF5D89AF}"/>
              </c:ext>
            </c:extLst>
          </c:dPt>
          <c:dPt>
            <c:idx val="197"/>
            <c:bubble3D val="0"/>
            <c:spPr>
              <a:solidFill>
                <a:schemeClr val="accent6">
                  <a:lumMod val="50000"/>
                </a:schemeClr>
              </a:solidFill>
              <a:ln w="3175">
                <a:solidFill>
                  <a:schemeClr val="lt1"/>
                </a:solidFill>
              </a:ln>
              <a:effectLst/>
            </c:spPr>
            <c:extLst>
              <c:ext xmlns:c16="http://schemas.microsoft.com/office/drawing/2014/chart" uri="{C3380CC4-5D6E-409C-BE32-E72D297353CC}">
                <c16:uniqueId val="{0000018B-1FE8-D647-8DE6-E655FF5D89AF}"/>
              </c:ext>
            </c:extLst>
          </c:dPt>
          <c:dPt>
            <c:idx val="198"/>
            <c:bubble3D val="0"/>
            <c:spPr>
              <a:solidFill>
                <a:schemeClr val="accent1">
                  <a:lumMod val="70000"/>
                  <a:lumOff val="30000"/>
                </a:schemeClr>
              </a:solidFill>
              <a:ln w="3175">
                <a:solidFill>
                  <a:schemeClr val="lt1"/>
                </a:solidFill>
              </a:ln>
              <a:effectLst/>
            </c:spPr>
            <c:extLst>
              <c:ext xmlns:c16="http://schemas.microsoft.com/office/drawing/2014/chart" uri="{C3380CC4-5D6E-409C-BE32-E72D297353CC}">
                <c16:uniqueId val="{0000018D-1FE8-D647-8DE6-E655FF5D89AF}"/>
              </c:ext>
            </c:extLst>
          </c:dPt>
          <c:dPt>
            <c:idx val="199"/>
            <c:bubble3D val="0"/>
            <c:spPr>
              <a:solidFill>
                <a:schemeClr val="accent2">
                  <a:lumMod val="70000"/>
                  <a:lumOff val="30000"/>
                </a:schemeClr>
              </a:solidFill>
              <a:ln w="3175">
                <a:solidFill>
                  <a:schemeClr val="lt1"/>
                </a:solidFill>
              </a:ln>
              <a:effectLst/>
            </c:spPr>
            <c:extLst>
              <c:ext xmlns:c16="http://schemas.microsoft.com/office/drawing/2014/chart" uri="{C3380CC4-5D6E-409C-BE32-E72D297353CC}">
                <c16:uniqueId val="{0000018F-1FE8-D647-8DE6-E655FF5D89AF}"/>
              </c:ext>
            </c:extLst>
          </c:dPt>
          <c:dPt>
            <c:idx val="200"/>
            <c:bubble3D val="0"/>
            <c:spPr>
              <a:solidFill>
                <a:schemeClr val="accent3">
                  <a:lumMod val="70000"/>
                  <a:lumOff val="30000"/>
                </a:schemeClr>
              </a:solidFill>
              <a:ln w="3175">
                <a:solidFill>
                  <a:schemeClr val="lt1"/>
                </a:solidFill>
              </a:ln>
              <a:effectLst/>
            </c:spPr>
            <c:extLst>
              <c:ext xmlns:c16="http://schemas.microsoft.com/office/drawing/2014/chart" uri="{C3380CC4-5D6E-409C-BE32-E72D297353CC}">
                <c16:uniqueId val="{00000191-1FE8-D647-8DE6-E655FF5D89AF}"/>
              </c:ext>
            </c:extLst>
          </c:dPt>
          <c:dPt>
            <c:idx val="201"/>
            <c:bubble3D val="0"/>
            <c:spPr>
              <a:solidFill>
                <a:schemeClr val="accent4">
                  <a:lumMod val="70000"/>
                  <a:lumOff val="30000"/>
                </a:schemeClr>
              </a:solidFill>
              <a:ln w="3175">
                <a:solidFill>
                  <a:schemeClr val="lt1"/>
                </a:solidFill>
              </a:ln>
              <a:effectLst/>
            </c:spPr>
            <c:extLst>
              <c:ext xmlns:c16="http://schemas.microsoft.com/office/drawing/2014/chart" uri="{C3380CC4-5D6E-409C-BE32-E72D297353CC}">
                <c16:uniqueId val="{00000193-1FE8-D647-8DE6-E655FF5D89AF}"/>
              </c:ext>
            </c:extLst>
          </c:dPt>
          <c:dPt>
            <c:idx val="202"/>
            <c:bubble3D val="0"/>
            <c:spPr>
              <a:solidFill>
                <a:schemeClr val="accent5">
                  <a:lumMod val="70000"/>
                  <a:lumOff val="30000"/>
                </a:schemeClr>
              </a:solidFill>
              <a:ln w="3175">
                <a:solidFill>
                  <a:schemeClr val="lt1"/>
                </a:solidFill>
              </a:ln>
              <a:effectLst/>
            </c:spPr>
            <c:extLst>
              <c:ext xmlns:c16="http://schemas.microsoft.com/office/drawing/2014/chart" uri="{C3380CC4-5D6E-409C-BE32-E72D297353CC}">
                <c16:uniqueId val="{00000195-1FE8-D647-8DE6-E655FF5D89AF}"/>
              </c:ext>
            </c:extLst>
          </c:dPt>
          <c:dPt>
            <c:idx val="203"/>
            <c:bubble3D val="0"/>
            <c:spPr>
              <a:solidFill>
                <a:schemeClr val="accent6">
                  <a:lumMod val="70000"/>
                  <a:lumOff val="30000"/>
                </a:schemeClr>
              </a:solidFill>
              <a:ln w="3175">
                <a:solidFill>
                  <a:schemeClr val="lt1"/>
                </a:solidFill>
              </a:ln>
              <a:effectLst/>
            </c:spPr>
            <c:extLst>
              <c:ext xmlns:c16="http://schemas.microsoft.com/office/drawing/2014/chart" uri="{C3380CC4-5D6E-409C-BE32-E72D297353CC}">
                <c16:uniqueId val="{00000197-1FE8-D647-8DE6-E655FF5D89AF}"/>
              </c:ext>
            </c:extLst>
          </c:dPt>
          <c:dPt>
            <c:idx val="204"/>
            <c:bubble3D val="0"/>
            <c:spPr>
              <a:solidFill>
                <a:schemeClr val="accent1">
                  <a:lumMod val="70000"/>
                </a:schemeClr>
              </a:solidFill>
              <a:ln w="3175">
                <a:solidFill>
                  <a:schemeClr val="lt1"/>
                </a:solidFill>
              </a:ln>
              <a:effectLst/>
            </c:spPr>
            <c:extLst>
              <c:ext xmlns:c16="http://schemas.microsoft.com/office/drawing/2014/chart" uri="{C3380CC4-5D6E-409C-BE32-E72D297353CC}">
                <c16:uniqueId val="{00000199-1FE8-D647-8DE6-E655FF5D89AF}"/>
              </c:ext>
            </c:extLst>
          </c:dPt>
          <c:dPt>
            <c:idx val="205"/>
            <c:bubble3D val="0"/>
            <c:spPr>
              <a:solidFill>
                <a:schemeClr val="accent2">
                  <a:lumMod val="70000"/>
                </a:schemeClr>
              </a:solidFill>
              <a:ln w="3175">
                <a:solidFill>
                  <a:schemeClr val="lt1"/>
                </a:solidFill>
              </a:ln>
              <a:effectLst/>
            </c:spPr>
            <c:extLst>
              <c:ext xmlns:c16="http://schemas.microsoft.com/office/drawing/2014/chart" uri="{C3380CC4-5D6E-409C-BE32-E72D297353CC}">
                <c16:uniqueId val="{0000019B-1FE8-D647-8DE6-E655FF5D89AF}"/>
              </c:ext>
            </c:extLst>
          </c:dPt>
          <c:dPt>
            <c:idx val="206"/>
            <c:bubble3D val="0"/>
            <c:spPr>
              <a:solidFill>
                <a:schemeClr val="accent3">
                  <a:lumMod val="70000"/>
                </a:schemeClr>
              </a:solidFill>
              <a:ln w="3175">
                <a:solidFill>
                  <a:schemeClr val="lt1"/>
                </a:solidFill>
              </a:ln>
              <a:effectLst/>
            </c:spPr>
            <c:extLst>
              <c:ext xmlns:c16="http://schemas.microsoft.com/office/drawing/2014/chart" uri="{C3380CC4-5D6E-409C-BE32-E72D297353CC}">
                <c16:uniqueId val="{0000019D-1FE8-D647-8DE6-E655FF5D89AF}"/>
              </c:ext>
            </c:extLst>
          </c:dPt>
          <c:dPt>
            <c:idx val="207"/>
            <c:bubble3D val="0"/>
            <c:spPr>
              <a:solidFill>
                <a:srgbClr val="FF6C66"/>
              </a:solidFill>
              <a:ln w="3175">
                <a:solidFill>
                  <a:schemeClr val="lt1"/>
                </a:solidFill>
              </a:ln>
              <a:effectLst/>
            </c:spPr>
            <c:extLst>
              <c:ext xmlns:c16="http://schemas.microsoft.com/office/drawing/2014/chart" uri="{C3380CC4-5D6E-409C-BE32-E72D297353CC}">
                <c16:uniqueId val="{0000019F-1FE8-D647-8DE6-E655FF5D89AF}"/>
              </c:ext>
            </c:extLst>
          </c:dPt>
          <c:dPt>
            <c:idx val="208"/>
            <c:bubble3D val="0"/>
            <c:spPr>
              <a:solidFill>
                <a:schemeClr val="accent5">
                  <a:lumMod val="70000"/>
                </a:schemeClr>
              </a:solidFill>
              <a:ln w="3175">
                <a:solidFill>
                  <a:schemeClr val="lt1"/>
                </a:solidFill>
              </a:ln>
              <a:effectLst/>
            </c:spPr>
            <c:extLst>
              <c:ext xmlns:c16="http://schemas.microsoft.com/office/drawing/2014/chart" uri="{C3380CC4-5D6E-409C-BE32-E72D297353CC}">
                <c16:uniqueId val="{000001A1-1FE8-D647-8DE6-E655FF5D89AF}"/>
              </c:ext>
            </c:extLst>
          </c:dPt>
          <c:dPt>
            <c:idx val="209"/>
            <c:bubble3D val="0"/>
            <c:spPr>
              <a:solidFill>
                <a:schemeClr val="accent6">
                  <a:lumMod val="70000"/>
                </a:schemeClr>
              </a:solidFill>
              <a:ln w="3175">
                <a:solidFill>
                  <a:schemeClr val="lt1"/>
                </a:solidFill>
              </a:ln>
              <a:effectLst/>
            </c:spPr>
            <c:extLst>
              <c:ext xmlns:c16="http://schemas.microsoft.com/office/drawing/2014/chart" uri="{C3380CC4-5D6E-409C-BE32-E72D297353CC}">
                <c16:uniqueId val="{000001A3-1FE8-D647-8DE6-E655FF5D89AF}"/>
              </c:ext>
            </c:extLst>
          </c:dPt>
          <c:dPt>
            <c:idx val="210"/>
            <c:bubble3D val="0"/>
            <c:spPr>
              <a:solidFill>
                <a:schemeClr val="accent1">
                  <a:lumMod val="50000"/>
                  <a:lumOff val="50000"/>
                </a:schemeClr>
              </a:solidFill>
              <a:ln w="3175">
                <a:solidFill>
                  <a:schemeClr val="lt1"/>
                </a:solidFill>
              </a:ln>
              <a:effectLst/>
            </c:spPr>
            <c:extLst>
              <c:ext xmlns:c16="http://schemas.microsoft.com/office/drawing/2014/chart" uri="{C3380CC4-5D6E-409C-BE32-E72D297353CC}">
                <c16:uniqueId val="{000001A5-1FE8-D647-8DE6-E655FF5D89AF}"/>
              </c:ext>
            </c:extLst>
          </c:dPt>
          <c:dPt>
            <c:idx val="211"/>
            <c:bubble3D val="0"/>
            <c:spPr>
              <a:solidFill>
                <a:schemeClr val="accent2">
                  <a:lumMod val="50000"/>
                  <a:lumOff val="50000"/>
                </a:schemeClr>
              </a:solidFill>
              <a:ln w="3175">
                <a:solidFill>
                  <a:schemeClr val="lt1"/>
                </a:solidFill>
              </a:ln>
              <a:effectLst/>
            </c:spPr>
            <c:extLst>
              <c:ext xmlns:c16="http://schemas.microsoft.com/office/drawing/2014/chart" uri="{C3380CC4-5D6E-409C-BE32-E72D297353CC}">
                <c16:uniqueId val="{000001A7-1FE8-D647-8DE6-E655FF5D89AF}"/>
              </c:ext>
            </c:extLst>
          </c:dPt>
          <c:dPt>
            <c:idx val="212"/>
            <c:bubble3D val="0"/>
            <c:spPr>
              <a:solidFill>
                <a:srgbClr val="529CFF"/>
              </a:solidFill>
              <a:ln w="3175">
                <a:solidFill>
                  <a:schemeClr val="lt1"/>
                </a:solidFill>
              </a:ln>
              <a:effectLst/>
            </c:spPr>
            <c:extLst>
              <c:ext xmlns:c16="http://schemas.microsoft.com/office/drawing/2014/chart" uri="{C3380CC4-5D6E-409C-BE32-E72D297353CC}">
                <c16:uniqueId val="{000001A9-1FE8-D647-8DE6-E655FF5D89AF}"/>
              </c:ext>
            </c:extLst>
          </c:dPt>
          <c:dPt>
            <c:idx val="213"/>
            <c:bubble3D val="0"/>
            <c:spPr>
              <a:solidFill>
                <a:schemeClr val="accent4">
                  <a:lumMod val="50000"/>
                  <a:lumOff val="50000"/>
                </a:schemeClr>
              </a:solidFill>
              <a:ln w="3175">
                <a:solidFill>
                  <a:schemeClr val="lt1"/>
                </a:solidFill>
              </a:ln>
              <a:effectLst/>
            </c:spPr>
            <c:extLst>
              <c:ext xmlns:c16="http://schemas.microsoft.com/office/drawing/2014/chart" uri="{C3380CC4-5D6E-409C-BE32-E72D297353CC}">
                <c16:uniqueId val="{000001AB-1FE8-D647-8DE6-E655FF5D89AF}"/>
              </c:ext>
            </c:extLst>
          </c:dPt>
          <c:dPt>
            <c:idx val="214"/>
            <c:bubble3D val="0"/>
            <c:spPr>
              <a:solidFill>
                <a:schemeClr val="accent5">
                  <a:lumMod val="50000"/>
                  <a:lumOff val="50000"/>
                </a:schemeClr>
              </a:solidFill>
              <a:ln w="3175">
                <a:solidFill>
                  <a:schemeClr val="lt1"/>
                </a:solidFill>
              </a:ln>
              <a:effectLst/>
            </c:spPr>
            <c:extLst>
              <c:ext xmlns:c16="http://schemas.microsoft.com/office/drawing/2014/chart" uri="{C3380CC4-5D6E-409C-BE32-E72D297353CC}">
                <c16:uniqueId val="{000001AD-1FE8-D647-8DE6-E655FF5D89AF}"/>
              </c:ext>
            </c:extLst>
          </c:dPt>
          <c:dPt>
            <c:idx val="215"/>
            <c:bubble3D val="0"/>
            <c:spPr>
              <a:solidFill>
                <a:schemeClr val="accent6">
                  <a:lumMod val="50000"/>
                  <a:lumOff val="50000"/>
                </a:schemeClr>
              </a:solidFill>
              <a:ln w="3175">
                <a:solidFill>
                  <a:schemeClr val="lt1"/>
                </a:solidFill>
              </a:ln>
              <a:effectLst/>
            </c:spPr>
            <c:extLst>
              <c:ext xmlns:c16="http://schemas.microsoft.com/office/drawing/2014/chart" uri="{C3380CC4-5D6E-409C-BE32-E72D297353CC}">
                <c16:uniqueId val="{000001AF-1FE8-D647-8DE6-E655FF5D89AF}"/>
              </c:ext>
            </c:extLst>
          </c:dPt>
          <c:dPt>
            <c:idx val="216"/>
            <c:bubble3D val="0"/>
            <c:spPr>
              <a:solidFill>
                <a:schemeClr val="accent1"/>
              </a:solidFill>
              <a:ln w="3175">
                <a:solidFill>
                  <a:schemeClr val="lt1"/>
                </a:solidFill>
              </a:ln>
              <a:effectLst/>
            </c:spPr>
            <c:extLst>
              <c:ext xmlns:c16="http://schemas.microsoft.com/office/drawing/2014/chart" uri="{C3380CC4-5D6E-409C-BE32-E72D297353CC}">
                <c16:uniqueId val="{000001B1-1FE8-D647-8DE6-E655FF5D89AF}"/>
              </c:ext>
            </c:extLst>
          </c:dPt>
          <c:dPt>
            <c:idx val="217"/>
            <c:bubble3D val="0"/>
            <c:spPr>
              <a:solidFill>
                <a:schemeClr val="accent2"/>
              </a:solidFill>
              <a:ln w="3175">
                <a:solidFill>
                  <a:schemeClr val="lt1"/>
                </a:solidFill>
              </a:ln>
              <a:effectLst/>
            </c:spPr>
            <c:extLst>
              <c:ext xmlns:c16="http://schemas.microsoft.com/office/drawing/2014/chart" uri="{C3380CC4-5D6E-409C-BE32-E72D297353CC}">
                <c16:uniqueId val="{000001B3-1FE8-D647-8DE6-E655FF5D89AF}"/>
              </c:ext>
            </c:extLst>
          </c:dPt>
          <c:cat>
            <c:strRef>
              <c:f>'Pie1'!$I$14:$I$231</c:f>
              <c:strCache>
                <c:ptCount val="218"/>
                <c:pt idx="0">
                  <c:v>China</c:v>
                </c:pt>
                <c:pt idx="1">
                  <c:v>India</c:v>
                </c:pt>
                <c:pt idx="2">
                  <c:v>United States of America</c:v>
                </c:pt>
                <c:pt idx="3">
                  <c:v>Indonesia</c:v>
                </c:pt>
                <c:pt idx="4">
                  <c:v>Brazil</c:v>
                </c:pt>
                <c:pt idx="5">
                  <c:v>Pakistan</c:v>
                </c:pt>
                <c:pt idx="6">
                  <c:v>Nigeria</c:v>
                </c:pt>
                <c:pt idx="7">
                  <c:v>Bangladesh</c:v>
                </c:pt>
                <c:pt idx="8">
                  <c:v>Russian Federation</c:v>
                </c:pt>
                <c:pt idx="9">
                  <c:v>Japan</c:v>
                </c:pt>
                <c:pt idx="10">
                  <c:v>Mexico</c:v>
                </c:pt>
                <c:pt idx="11">
                  <c:v>Philippines</c:v>
                </c:pt>
                <c:pt idx="12">
                  <c:v>Viet Nam</c:v>
                </c:pt>
                <c:pt idx="13">
                  <c:v>Ethiopia</c:v>
                </c:pt>
                <c:pt idx="14">
                  <c:v>Egypt</c:v>
                </c:pt>
                <c:pt idx="15">
                  <c:v>Germany</c:v>
                </c:pt>
                <c:pt idx="16">
                  <c:v>Iran (Islamic Republic of)</c:v>
                </c:pt>
                <c:pt idx="17">
                  <c:v>Turkey</c:v>
                </c:pt>
                <c:pt idx="18">
                  <c:v>Thailand</c:v>
                </c:pt>
                <c:pt idx="19">
                  <c:v>Democratic Republic of the Congo</c:v>
                </c:pt>
                <c:pt idx="20">
                  <c:v>France</c:v>
                </c:pt>
                <c:pt idx="21">
                  <c:v>United Kingdom of Great Britain and Northern Ireland</c:v>
                </c:pt>
                <c:pt idx="22">
                  <c:v>Italy</c:v>
                </c:pt>
                <c:pt idx="23">
                  <c:v>South Africa</c:v>
                </c:pt>
                <c:pt idx="24">
                  <c:v>Myanmar</c:v>
                </c:pt>
                <c:pt idx="25">
                  <c:v>Republic of Korea</c:v>
                </c:pt>
                <c:pt idx="26">
                  <c:v>Ukraine</c:v>
                </c:pt>
                <c:pt idx="27">
                  <c:v>Colombia</c:v>
                </c:pt>
                <c:pt idx="28">
                  <c:v>Spain</c:v>
                </c:pt>
                <c:pt idx="29">
                  <c:v>United Republic of Tanzania</c:v>
                </c:pt>
                <c:pt idx="30">
                  <c:v>Argentina</c:v>
                </c:pt>
                <c:pt idx="31">
                  <c:v>Kenya</c:v>
                </c:pt>
                <c:pt idx="32">
                  <c:v>Sudan</c:v>
                </c:pt>
                <c:pt idx="33">
                  <c:v>Poland</c:v>
                </c:pt>
                <c:pt idx="34">
                  <c:v>Algeria</c:v>
                </c:pt>
                <c:pt idx="35">
                  <c:v>Canada</c:v>
                </c:pt>
                <c:pt idx="36">
                  <c:v>Uganda</c:v>
                </c:pt>
                <c:pt idx="37">
                  <c:v>Morocco</c:v>
                </c:pt>
                <c:pt idx="38">
                  <c:v>Iraq</c:v>
                </c:pt>
                <c:pt idx="39">
                  <c:v>Peru</c:v>
                </c:pt>
                <c:pt idx="40">
                  <c:v>Venezuela (Bolivarian Republic of)</c:v>
                </c:pt>
                <c:pt idx="41">
                  <c:v>Uzbekistan</c:v>
                </c:pt>
                <c:pt idx="42">
                  <c:v>Afghanistan</c:v>
                </c:pt>
                <c:pt idx="43">
                  <c:v>Malaysia</c:v>
                </c:pt>
                <c:pt idx="44">
                  <c:v>Nepal</c:v>
                </c:pt>
                <c:pt idx="45">
                  <c:v>Saudi Arabia</c:v>
                </c:pt>
                <c:pt idx="46">
                  <c:v>Democratic People's Republic of Korea</c:v>
                </c:pt>
                <c:pt idx="47">
                  <c:v>Ghana</c:v>
                </c:pt>
                <c:pt idx="48">
                  <c:v>Mozambique</c:v>
                </c:pt>
                <c:pt idx="49">
                  <c:v>Yemen</c:v>
                </c:pt>
                <c:pt idx="50">
                  <c:v>Angola</c:v>
                </c:pt>
                <c:pt idx="51">
                  <c:v>Australia</c:v>
                </c:pt>
                <c:pt idx="52">
                  <c:v>Romania</c:v>
                </c:pt>
                <c:pt idx="53">
                  <c:v>Madagascar</c:v>
                </c:pt>
                <c:pt idx="54">
                  <c:v>C√¥te d'Ivoire</c:v>
                </c:pt>
                <c:pt idx="55">
                  <c:v>Sri Lanka</c:v>
                </c:pt>
                <c:pt idx="56">
                  <c:v>Cameroon</c:v>
                </c:pt>
                <c:pt idx="57">
                  <c:v>Syrian Arab Republic</c:v>
                </c:pt>
                <c:pt idx="58">
                  <c:v>Chile</c:v>
                </c:pt>
                <c:pt idx="59">
                  <c:v>Netherlands</c:v>
                </c:pt>
                <c:pt idx="60">
                  <c:v>Kazakhstan</c:v>
                </c:pt>
                <c:pt idx="61">
                  <c:v>Niger</c:v>
                </c:pt>
                <c:pt idx="62">
                  <c:v>Burkina Faso</c:v>
                </c:pt>
                <c:pt idx="63">
                  <c:v>Malawi</c:v>
                </c:pt>
                <c:pt idx="64">
                  <c:v>Ecuador</c:v>
                </c:pt>
                <c:pt idx="65">
                  <c:v>Mali</c:v>
                </c:pt>
                <c:pt idx="66">
                  <c:v>Guatemala</c:v>
                </c:pt>
                <c:pt idx="67">
                  <c:v>Cambodia</c:v>
                </c:pt>
                <c:pt idx="68">
                  <c:v>Zimbabwe</c:v>
                </c:pt>
                <c:pt idx="69">
                  <c:v>Zambia</c:v>
                </c:pt>
                <c:pt idx="70">
                  <c:v>Senegal</c:v>
                </c:pt>
                <c:pt idx="71">
                  <c:v>Somalia</c:v>
                </c:pt>
                <c:pt idx="72">
                  <c:v>Chad</c:v>
                </c:pt>
                <c:pt idx="73">
                  <c:v>Cuba</c:v>
                </c:pt>
                <c:pt idx="74">
                  <c:v>Greece</c:v>
                </c:pt>
                <c:pt idx="75">
                  <c:v>Belgium</c:v>
                </c:pt>
                <c:pt idx="76">
                  <c:v>Guinea</c:v>
                </c:pt>
                <c:pt idx="77">
                  <c:v>Tunisia</c:v>
                </c:pt>
                <c:pt idx="78">
                  <c:v>Portugal</c:v>
                </c:pt>
                <c:pt idx="79">
                  <c:v>Czechia</c:v>
                </c:pt>
                <c:pt idx="80">
                  <c:v>Hungary</c:v>
                </c:pt>
                <c:pt idx="81">
                  <c:v>Rwanda</c:v>
                </c:pt>
                <c:pt idx="82">
                  <c:v>Haiti</c:v>
                </c:pt>
                <c:pt idx="83">
                  <c:v>Dominican Republic</c:v>
                </c:pt>
                <c:pt idx="84">
                  <c:v>Bolivia (Plurinational State of)</c:v>
                </c:pt>
                <c:pt idx="85">
                  <c:v>Belarus</c:v>
                </c:pt>
                <c:pt idx="86">
                  <c:v>Sweden</c:v>
                </c:pt>
                <c:pt idx="87">
                  <c:v>Azerbaijan</c:v>
                </c:pt>
                <c:pt idx="88">
                  <c:v>Benin</c:v>
                </c:pt>
                <c:pt idx="89">
                  <c:v>Burundi</c:v>
                </c:pt>
                <c:pt idx="90">
                  <c:v>Austria</c:v>
                </c:pt>
                <c:pt idx="91">
                  <c:v>Honduras</c:v>
                </c:pt>
                <c:pt idx="92">
                  <c:v>Switzerland</c:v>
                </c:pt>
                <c:pt idx="93">
                  <c:v>Bulgaria</c:v>
                </c:pt>
                <c:pt idx="94">
                  <c:v>Tajikistan</c:v>
                </c:pt>
                <c:pt idx="95">
                  <c:v>Israel</c:v>
                </c:pt>
                <c:pt idx="96">
                  <c:v>Jordan</c:v>
                </c:pt>
                <c:pt idx="97">
                  <c:v>China, Hong Kong SAR</c:v>
                </c:pt>
                <c:pt idx="98">
                  <c:v>Papua New Guinea</c:v>
                </c:pt>
                <c:pt idx="99">
                  <c:v>United Arab Emirates</c:v>
                </c:pt>
                <c:pt idx="100">
                  <c:v>Serbia</c:v>
                </c:pt>
                <c:pt idx="101">
                  <c:v>Togo</c:v>
                </c:pt>
                <c:pt idx="102">
                  <c:v>Sierra Leone</c:v>
                </c:pt>
                <c:pt idx="103">
                  <c:v>El Salvador</c:v>
                </c:pt>
                <c:pt idx="104">
                  <c:v>Lao People's Democratic Republic</c:v>
                </c:pt>
                <c:pt idx="105">
                  <c:v>Paraguay</c:v>
                </c:pt>
                <c:pt idx="106">
                  <c:v>Libya</c:v>
                </c:pt>
                <c:pt idx="107">
                  <c:v>Nicaragua</c:v>
                </c:pt>
                <c:pt idx="108">
                  <c:v>Denmark</c:v>
                </c:pt>
                <c:pt idx="109">
                  <c:v>Slovakia</c:v>
                </c:pt>
                <c:pt idx="110">
                  <c:v>Kyrgyzstan</c:v>
                </c:pt>
                <c:pt idx="111">
                  <c:v>Finland</c:v>
                </c:pt>
                <c:pt idx="112">
                  <c:v>Turkmenistan</c:v>
                </c:pt>
                <c:pt idx="113">
                  <c:v>Singapore</c:v>
                </c:pt>
                <c:pt idx="114">
                  <c:v>Norway</c:v>
                </c:pt>
                <c:pt idx="115">
                  <c:v>Lebanon</c:v>
                </c:pt>
                <c:pt idx="116">
                  <c:v>South Sudan</c:v>
                </c:pt>
                <c:pt idx="117">
                  <c:v>Costa Rica</c:v>
                </c:pt>
                <c:pt idx="118">
                  <c:v>Ireland</c:v>
                </c:pt>
                <c:pt idx="119">
                  <c:v>Croatia</c:v>
                </c:pt>
                <c:pt idx="120">
                  <c:v>Georgia</c:v>
                </c:pt>
                <c:pt idx="121">
                  <c:v>New Zealand</c:v>
                </c:pt>
                <c:pt idx="122">
                  <c:v>Central African Republic</c:v>
                </c:pt>
                <c:pt idx="123">
                  <c:v>Eritrea</c:v>
                </c:pt>
                <c:pt idx="124">
                  <c:v>Congo</c:v>
                </c:pt>
                <c:pt idx="125">
                  <c:v>Republic of Moldova</c:v>
                </c:pt>
                <c:pt idx="126">
                  <c:v>West Bank and Gaza Strip</c:v>
                </c:pt>
                <c:pt idx="127">
                  <c:v>Liberia</c:v>
                </c:pt>
                <c:pt idx="128">
                  <c:v>Puerto Rico</c:v>
                </c:pt>
                <c:pt idx="129">
                  <c:v>Bosnia and Herzegovina</c:v>
                </c:pt>
                <c:pt idx="130">
                  <c:v>Panama</c:v>
                </c:pt>
                <c:pt idx="131">
                  <c:v>Mauritania</c:v>
                </c:pt>
                <c:pt idx="132">
                  <c:v>Uruguay</c:v>
                </c:pt>
                <c:pt idx="133">
                  <c:v>Lithuania</c:v>
                </c:pt>
                <c:pt idx="134">
                  <c:v>Oman</c:v>
                </c:pt>
                <c:pt idx="135">
                  <c:v>Albania</c:v>
                </c:pt>
                <c:pt idx="136">
                  <c:v>Armenia</c:v>
                </c:pt>
                <c:pt idx="137">
                  <c:v>Kuwait</c:v>
                </c:pt>
                <c:pt idx="138">
                  <c:v>Jamaica</c:v>
                </c:pt>
                <c:pt idx="139">
                  <c:v>Serbia &amp; Montenegro</c:v>
                </c:pt>
                <c:pt idx="140">
                  <c:v>Mongolia</c:v>
                </c:pt>
                <c:pt idx="141">
                  <c:v>Namibia</c:v>
                </c:pt>
                <c:pt idx="142">
                  <c:v>Latvia</c:v>
                </c:pt>
                <c:pt idx="143">
                  <c:v>North Macedonia</c:v>
                </c:pt>
                <c:pt idx="144">
                  <c:v>Slovenia</c:v>
                </c:pt>
                <c:pt idx="145">
                  <c:v>Lesotho</c:v>
                </c:pt>
                <c:pt idx="146">
                  <c:v>Botswana</c:v>
                </c:pt>
                <c:pt idx="147">
                  <c:v>Gambia</c:v>
                </c:pt>
                <c:pt idx="148">
                  <c:v>Gabon</c:v>
                </c:pt>
                <c:pt idx="149">
                  <c:v>Qatar</c:v>
                </c:pt>
                <c:pt idx="150">
                  <c:v>Guinea-Bissau</c:v>
                </c:pt>
                <c:pt idx="151">
                  <c:v>Estonia</c:v>
                </c:pt>
                <c:pt idx="152">
                  <c:v>Trinidad and Tobago</c:v>
                </c:pt>
                <c:pt idx="153">
                  <c:v>Mauritius</c:v>
                </c:pt>
                <c:pt idx="154">
                  <c:v>Eswatini</c:v>
                </c:pt>
                <c:pt idx="155">
                  <c:v>Bahrain</c:v>
                </c:pt>
                <c:pt idx="156">
                  <c:v>Cyprus</c:v>
                </c:pt>
                <c:pt idx="157">
                  <c:v>Timor-Leste</c:v>
                </c:pt>
                <c:pt idx="158">
                  <c:v>Equatorial Guinea</c:v>
                </c:pt>
                <c:pt idx="159">
                  <c:v>Fiji</c:v>
                </c:pt>
                <c:pt idx="160">
                  <c:v>Djibouti</c:v>
                </c:pt>
                <c:pt idx="161">
                  <c:v>Guyana</c:v>
                </c:pt>
                <c:pt idx="162">
                  <c:v>Bhutan</c:v>
                </c:pt>
                <c:pt idx="163">
                  <c:v>Comoros</c:v>
                </c:pt>
                <c:pt idx="164">
                  <c:v>China, Macao SAR</c:v>
                </c:pt>
                <c:pt idx="165">
                  <c:v>Suriname</c:v>
                </c:pt>
                <c:pt idx="166">
                  <c:v>Solomon Islands</c:v>
                </c:pt>
                <c:pt idx="167">
                  <c:v>Luxembourg</c:v>
                </c:pt>
                <c:pt idx="168">
                  <c:v>Cabo Verde</c:v>
                </c:pt>
                <c:pt idx="169">
                  <c:v>Montenegro</c:v>
                </c:pt>
                <c:pt idx="170">
                  <c:v>Malta</c:v>
                </c:pt>
                <c:pt idx="171">
                  <c:v>Brunei Darussalam</c:v>
                </c:pt>
                <c:pt idx="172">
                  <c:v>Maldives</c:v>
                </c:pt>
                <c:pt idx="173">
                  <c:v>Bahamas</c:v>
                </c:pt>
                <c:pt idx="174">
                  <c:v>Belize</c:v>
                </c:pt>
                <c:pt idx="175">
                  <c:v>Iceland</c:v>
                </c:pt>
                <c:pt idx="176">
                  <c:v>Barbados</c:v>
                </c:pt>
                <c:pt idx="177">
                  <c:v>French Polynesia</c:v>
                </c:pt>
                <c:pt idx="178">
                  <c:v>New Caledonia</c:v>
                </c:pt>
                <c:pt idx="179">
                  <c:v>Vanuatu</c:v>
                </c:pt>
                <c:pt idx="180">
                  <c:v>Samoa</c:v>
                </c:pt>
                <c:pt idx="181">
                  <c:v>Sao Tome and Principe</c:v>
                </c:pt>
                <c:pt idx="182">
                  <c:v>Saint Lucia</c:v>
                </c:pt>
                <c:pt idx="183">
                  <c:v>Guam</c:v>
                </c:pt>
                <c:pt idx="184">
                  <c:v>Saint Vincent and the Grenadines</c:v>
                </c:pt>
                <c:pt idx="185">
                  <c:v>Micronesia (Federated States of)</c:v>
                </c:pt>
                <c:pt idx="186">
                  <c:v>Grenada</c:v>
                </c:pt>
                <c:pt idx="187">
                  <c:v>Tonga</c:v>
                </c:pt>
                <c:pt idx="188">
                  <c:v>Aruba</c:v>
                </c:pt>
                <c:pt idx="189">
                  <c:v>Netherlands Antilles</c:v>
                </c:pt>
                <c:pt idx="190">
                  <c:v>Kiribati</c:v>
                </c:pt>
                <c:pt idx="191">
                  <c:v>Antigua and Barbuda</c:v>
                </c:pt>
                <c:pt idx="192">
                  <c:v>Seychelles</c:v>
                </c:pt>
                <c:pt idx="193">
                  <c:v>Andorra</c:v>
                </c:pt>
                <c:pt idx="194">
                  <c:v>Dominica</c:v>
                </c:pt>
                <c:pt idx="195">
                  <c:v>Cura√ßao</c:v>
                </c:pt>
                <c:pt idx="196">
                  <c:v>Bermuda</c:v>
                </c:pt>
                <c:pt idx="197">
                  <c:v>Northern Mariana Islands</c:v>
                </c:pt>
                <c:pt idx="198">
                  <c:v>American Samoa</c:v>
                </c:pt>
                <c:pt idx="199">
                  <c:v>Greenland</c:v>
                </c:pt>
                <c:pt idx="200">
                  <c:v>Cayman Islands</c:v>
                </c:pt>
                <c:pt idx="201">
                  <c:v>Marshall Islands</c:v>
                </c:pt>
                <c:pt idx="202">
                  <c:v>Saint Kitts and Nevis</c:v>
                </c:pt>
                <c:pt idx="203">
                  <c:v>Monaco</c:v>
                </c:pt>
                <c:pt idx="204">
                  <c:v>San Marino</c:v>
                </c:pt>
                <c:pt idx="205">
                  <c:v>Turks and Caicos Islands</c:v>
                </c:pt>
                <c:pt idx="206">
                  <c:v>British Virgin Islands</c:v>
                </c:pt>
                <c:pt idx="207">
                  <c:v>Palau</c:v>
                </c:pt>
                <c:pt idx="208">
                  <c:v>Cook Islands</c:v>
                </c:pt>
                <c:pt idx="209">
                  <c:v>Sint Maarten (Dutch part)</c:v>
                </c:pt>
                <c:pt idx="210">
                  <c:v>Wallis and Futuna Islands</c:v>
                </c:pt>
                <c:pt idx="211">
                  <c:v>Anguilla</c:v>
                </c:pt>
                <c:pt idx="212">
                  <c:v>Bonaire, Saint Eustatius and Saba</c:v>
                </c:pt>
                <c:pt idx="213">
                  <c:v>Nauru</c:v>
                </c:pt>
                <c:pt idx="214">
                  <c:v>Tuvalu</c:v>
                </c:pt>
                <c:pt idx="215">
                  <c:v>Montserrat</c:v>
                </c:pt>
                <c:pt idx="216">
                  <c:v>Niue</c:v>
                </c:pt>
                <c:pt idx="217">
                  <c:v>Tokelau</c:v>
                </c:pt>
              </c:strCache>
            </c:strRef>
          </c:cat>
          <c:val>
            <c:numRef>
              <c:f>'Pie1'!$J$14:$J$231</c:f>
              <c:numCache>
                <c:formatCode>General</c:formatCode>
                <c:ptCount val="218"/>
                <c:pt idx="0">
                  <c:v>0.19786355304302217</c:v>
                </c:pt>
                <c:pt idx="1">
                  <c:v>0.1764089332947496</c:v>
                </c:pt>
                <c:pt idx="2">
                  <c:v>4.4630782917162874E-2</c:v>
                </c:pt>
                <c:pt idx="3">
                  <c:v>3.4906173234005425E-2</c:v>
                </c:pt>
                <c:pt idx="4">
                  <c:v>2.8386261084806023E-2</c:v>
                </c:pt>
                <c:pt idx="5">
                  <c:v>2.4422878456326777E-2</c:v>
                </c:pt>
                <c:pt idx="6">
                  <c:v>2.2603159034197292E-2</c:v>
                </c:pt>
                <c:pt idx="7">
                  <c:v>2.189964233006586E-2</c:v>
                </c:pt>
                <c:pt idx="8">
                  <c:v>2.1132583443727267E-2</c:v>
                </c:pt>
                <c:pt idx="9">
                  <c:v>1.8813753188802546E-2</c:v>
                </c:pt>
                <c:pt idx="10">
                  <c:v>1.6864167380735411E-2</c:v>
                </c:pt>
                <c:pt idx="11">
                  <c:v>1.3435306542015165E-2</c:v>
                </c:pt>
                <c:pt idx="12">
                  <c:v>1.2846757003739094E-2</c:v>
                </c:pt>
                <c:pt idx="13">
                  <c:v>1.2457341987469195E-2</c:v>
                </c:pt>
                <c:pt idx="14">
                  <c:v>1.2130170564084441E-2</c:v>
                </c:pt>
                <c:pt idx="15">
                  <c:v>1.1955962201398614E-2</c:v>
                </c:pt>
                <c:pt idx="16">
                  <c:v>1.0789284883777414E-2</c:v>
                </c:pt>
                <c:pt idx="17">
                  <c:v>1.048224291192809E-2</c:v>
                </c:pt>
                <c:pt idx="18">
                  <c:v>9.7592240770786667E-3</c:v>
                </c:pt>
                <c:pt idx="19">
                  <c:v>9.1642876326037143E-3</c:v>
                </c:pt>
                <c:pt idx="20">
                  <c:v>9.1603016042923081E-3</c:v>
                </c:pt>
                <c:pt idx="21">
                  <c:v>9.154963195798926E-3</c:v>
                </c:pt>
                <c:pt idx="22">
                  <c:v>8.663631103626588E-3</c:v>
                </c:pt>
                <c:pt idx="23">
                  <c:v>7.4836503342517735E-3</c:v>
                </c:pt>
                <c:pt idx="24">
                  <c:v>7.2993667950724817E-3</c:v>
                </c:pt>
                <c:pt idx="25">
                  <c:v>7.2360312297889175E-3</c:v>
                </c:pt>
                <c:pt idx="26">
                  <c:v>6.7860893857771666E-3</c:v>
                </c:pt>
                <c:pt idx="27">
                  <c:v>6.6051536099841907E-3</c:v>
                </c:pt>
                <c:pt idx="28">
                  <c:v>6.6039487387584044E-3</c:v>
                </c:pt>
                <c:pt idx="29">
                  <c:v>6.5492544435238895E-3</c:v>
                </c:pt>
                <c:pt idx="30">
                  <c:v>5.9641960511235053E-3</c:v>
                </c:pt>
                <c:pt idx="31">
                  <c:v>5.8756975602919917E-3</c:v>
                </c:pt>
                <c:pt idx="32">
                  <c:v>5.6631497295469785E-3</c:v>
                </c:pt>
                <c:pt idx="33">
                  <c:v>5.6294656663268931E-3</c:v>
                </c:pt>
                <c:pt idx="34">
                  <c:v>5.231063360270489E-3</c:v>
                </c:pt>
                <c:pt idx="35">
                  <c:v>4.9349471879345415E-3</c:v>
                </c:pt>
                <c:pt idx="36">
                  <c:v>4.7962004089042018E-3</c:v>
                </c:pt>
                <c:pt idx="37">
                  <c:v>4.7000529001922737E-3</c:v>
                </c:pt>
                <c:pt idx="38">
                  <c:v>4.4245496121053125E-3</c:v>
                </c:pt>
                <c:pt idx="39">
                  <c:v>4.2457989554396487E-3</c:v>
                </c:pt>
                <c:pt idx="40">
                  <c:v>4.1560419248484757E-3</c:v>
                </c:pt>
                <c:pt idx="41">
                  <c:v>4.127889121282537E-3</c:v>
                </c:pt>
                <c:pt idx="42">
                  <c:v>4.0834440236392358E-3</c:v>
                </c:pt>
                <c:pt idx="43">
                  <c:v>4.0243546416433807E-3</c:v>
                </c:pt>
                <c:pt idx="44">
                  <c:v>3.9062360376234638E-3</c:v>
                </c:pt>
                <c:pt idx="45">
                  <c:v>3.9009024650882326E-3</c:v>
                </c:pt>
                <c:pt idx="46">
                  <c:v>3.5719715847542534E-3</c:v>
                </c:pt>
                <c:pt idx="47">
                  <c:v>3.4787523261754229E-3</c:v>
                </c:pt>
                <c:pt idx="48">
                  <c:v>3.4402004674011256E-3</c:v>
                </c:pt>
                <c:pt idx="49">
                  <c:v>3.3503650339403823E-3</c:v>
                </c:pt>
                <c:pt idx="50">
                  <c:v>3.3048198496012622E-3</c:v>
                </c:pt>
                <c:pt idx="51">
                  <c:v>3.1700296264493538E-3</c:v>
                </c:pt>
                <c:pt idx="52">
                  <c:v>3.0558413679039986E-3</c:v>
                </c:pt>
                <c:pt idx="53">
                  <c:v>2.9976721553886024E-3</c:v>
                </c:pt>
                <c:pt idx="54">
                  <c:v>2.9410324104602909E-3</c:v>
                </c:pt>
                <c:pt idx="55">
                  <c:v>2.9264211459973659E-3</c:v>
                </c:pt>
                <c:pt idx="56">
                  <c:v>2.8408654865690534E-3</c:v>
                </c:pt>
                <c:pt idx="57">
                  <c:v>2.774611408309275E-3</c:v>
                </c:pt>
                <c:pt idx="58">
                  <c:v>2.4531682385164006E-3</c:v>
                </c:pt>
                <c:pt idx="59">
                  <c:v>2.4298261286851666E-3</c:v>
                </c:pt>
                <c:pt idx="60">
                  <c:v>2.3950199845380127E-3</c:v>
                </c:pt>
                <c:pt idx="61">
                  <c:v>2.3276197352662159E-3</c:v>
                </c:pt>
                <c:pt idx="62">
                  <c:v>2.2159962552607848E-3</c:v>
                </c:pt>
                <c:pt idx="63">
                  <c:v>2.1547295585422552E-3</c:v>
                </c:pt>
                <c:pt idx="64">
                  <c:v>2.1419325204972521E-3</c:v>
                </c:pt>
                <c:pt idx="65">
                  <c:v>2.1269350236330646E-3</c:v>
                </c:pt>
                <c:pt idx="66">
                  <c:v>2.0853858657245623E-3</c:v>
                </c:pt>
                <c:pt idx="67">
                  <c:v>2.0607910388556246E-3</c:v>
                </c:pt>
                <c:pt idx="68">
                  <c:v>2.0499513650657289E-3</c:v>
                </c:pt>
                <c:pt idx="69">
                  <c:v>1.9792770334900547E-3</c:v>
                </c:pt>
                <c:pt idx="70">
                  <c:v>1.8455342478841882E-3</c:v>
                </c:pt>
                <c:pt idx="71">
                  <c:v>1.711741977296779E-3</c:v>
                </c:pt>
                <c:pt idx="72">
                  <c:v>1.6792716254013576E-3</c:v>
                </c:pt>
                <c:pt idx="73">
                  <c:v>1.6630106794237069E-3</c:v>
                </c:pt>
                <c:pt idx="74">
                  <c:v>1.6582205854028084E-3</c:v>
                </c:pt>
                <c:pt idx="75">
                  <c:v>1.5890203076947753E-3</c:v>
                </c:pt>
                <c:pt idx="76">
                  <c:v>1.5487481281654548E-3</c:v>
                </c:pt>
                <c:pt idx="77">
                  <c:v>1.5452879878764254E-3</c:v>
                </c:pt>
                <c:pt idx="78">
                  <c:v>1.5437545161486126E-3</c:v>
                </c:pt>
                <c:pt idx="79">
                  <c:v>1.5317959745303185E-3</c:v>
                </c:pt>
                <c:pt idx="80">
                  <c:v>1.464372833969268E-3</c:v>
                </c:pt>
                <c:pt idx="81">
                  <c:v>1.4633395046991105E-3</c:v>
                </c:pt>
                <c:pt idx="82">
                  <c:v>1.4347841422762324E-3</c:v>
                </c:pt>
                <c:pt idx="83">
                  <c:v>1.4221768319991261E-3</c:v>
                </c:pt>
                <c:pt idx="84">
                  <c:v>1.4217421910859259E-3</c:v>
                </c:pt>
                <c:pt idx="85">
                  <c:v>1.4073118061369468E-3</c:v>
                </c:pt>
                <c:pt idx="86">
                  <c:v>1.3676389347501139E-3</c:v>
                </c:pt>
                <c:pt idx="87">
                  <c:v>1.3092966226601905E-3</c:v>
                </c:pt>
                <c:pt idx="88">
                  <c:v>1.3056964434616262E-3</c:v>
                </c:pt>
                <c:pt idx="89">
                  <c:v>1.2378007490540873E-3</c:v>
                </c:pt>
                <c:pt idx="90">
                  <c:v>1.2312313731020689E-3</c:v>
                </c:pt>
                <c:pt idx="91">
                  <c:v>1.1637839304241763E-3</c:v>
                </c:pt>
                <c:pt idx="92">
                  <c:v>1.1371614017975261E-3</c:v>
                </c:pt>
                <c:pt idx="93">
                  <c:v>1.1020482273158114E-3</c:v>
                </c:pt>
                <c:pt idx="94">
                  <c:v>1.09496972201595E-3</c:v>
                </c:pt>
                <c:pt idx="95">
                  <c:v>1.0510362981031947E-3</c:v>
                </c:pt>
                <c:pt idx="96">
                  <c:v>1.0272054139857411E-3</c:v>
                </c:pt>
                <c:pt idx="97">
                  <c:v>1.0250497836015509E-3</c:v>
                </c:pt>
                <c:pt idx="98">
                  <c:v>1.0102791119312724E-3</c:v>
                </c:pt>
                <c:pt idx="99">
                  <c:v>9.7852053478685204E-4</c:v>
                </c:pt>
                <c:pt idx="100">
                  <c:v>9.536143064643516E-4</c:v>
                </c:pt>
                <c:pt idx="101">
                  <c:v>9.2482415134147265E-4</c:v>
                </c:pt>
                <c:pt idx="102">
                  <c:v>9.0461128972179499E-4</c:v>
                </c:pt>
                <c:pt idx="103">
                  <c:v>8.9908162846190972E-4</c:v>
                </c:pt>
                <c:pt idx="104">
                  <c:v>8.9370761492083288E-4</c:v>
                </c:pt>
                <c:pt idx="105">
                  <c:v>8.9237662549472281E-4</c:v>
                </c:pt>
                <c:pt idx="106">
                  <c:v>8.7525916853462319E-4</c:v>
                </c:pt>
                <c:pt idx="107">
                  <c:v>8.2606428739510516E-4</c:v>
                </c:pt>
                <c:pt idx="108">
                  <c:v>8.1066490854501819E-4</c:v>
                </c:pt>
                <c:pt idx="109">
                  <c:v>7.9442201789847104E-4</c:v>
                </c:pt>
                <c:pt idx="110">
                  <c:v>7.891400506637021E-4</c:v>
                </c:pt>
                <c:pt idx="111">
                  <c:v>7.8403537471086215E-4</c:v>
                </c:pt>
                <c:pt idx="112">
                  <c:v>7.4028062844240614E-4</c:v>
                </c:pt>
                <c:pt idx="113">
                  <c:v>7.1383265914830838E-4</c:v>
                </c:pt>
                <c:pt idx="114">
                  <c:v>7.1098637565158063E-4</c:v>
                </c:pt>
                <c:pt idx="115">
                  <c:v>6.5868083986641234E-4</c:v>
                </c:pt>
                <c:pt idx="116">
                  <c:v>6.5782206177373464E-4</c:v>
                </c:pt>
                <c:pt idx="117">
                  <c:v>6.5221887437779259E-4</c:v>
                </c:pt>
                <c:pt idx="118">
                  <c:v>6.4758214465532836E-4</c:v>
                </c:pt>
                <c:pt idx="119">
                  <c:v>6.3545463808439915E-4</c:v>
                </c:pt>
                <c:pt idx="120">
                  <c:v>6.3131339427304075E-4</c:v>
                </c:pt>
                <c:pt idx="121">
                  <c:v>6.3047238608391969E-4</c:v>
                </c:pt>
                <c:pt idx="122">
                  <c:v>6.2889088097751631E-4</c:v>
                </c:pt>
                <c:pt idx="123">
                  <c:v>6.2408660528507829E-4</c:v>
                </c:pt>
                <c:pt idx="124">
                  <c:v>6.1570938833711375E-4</c:v>
                </c:pt>
                <c:pt idx="125">
                  <c:v>6.0424201044135964E-4</c:v>
                </c:pt>
                <c:pt idx="126">
                  <c:v>5.8325396022485378E-4</c:v>
                </c:pt>
                <c:pt idx="127">
                  <c:v>5.5110283865285054E-4</c:v>
                </c:pt>
                <c:pt idx="128">
                  <c:v>5.4785681795436049E-4</c:v>
                </c:pt>
                <c:pt idx="129">
                  <c:v>5.4238926572865967E-4</c:v>
                </c:pt>
                <c:pt idx="130">
                  <c:v>5.2182831298304563E-4</c:v>
                </c:pt>
                <c:pt idx="131">
                  <c:v>5.1395070841300653E-4</c:v>
                </c:pt>
                <c:pt idx="132">
                  <c:v>4.946255835493981E-4</c:v>
                </c:pt>
                <c:pt idx="133">
                  <c:v>4.684083865044276E-4</c:v>
                </c:pt>
                <c:pt idx="134">
                  <c:v>4.5507474467143305E-4</c:v>
                </c:pt>
                <c:pt idx="135">
                  <c:v>4.4111379833114585E-4</c:v>
                </c:pt>
                <c:pt idx="136">
                  <c:v>4.326179332295114E-4</c:v>
                </c:pt>
                <c:pt idx="137">
                  <c:v>4.2732570691320304E-4</c:v>
                </c:pt>
                <c:pt idx="138">
                  <c:v>4.0930643754144038E-4</c:v>
                </c:pt>
                <c:pt idx="139">
                  <c:v>4.0681016976782183E-4</c:v>
                </c:pt>
                <c:pt idx="140">
                  <c:v>3.9438628338736424E-4</c:v>
                </c:pt>
                <c:pt idx="141">
                  <c:v>3.1789556634843126E-4</c:v>
                </c:pt>
                <c:pt idx="142">
                  <c:v>3.1723529088194637E-4</c:v>
                </c:pt>
                <c:pt idx="143">
                  <c:v>3.0317685064674374E-4</c:v>
                </c:pt>
                <c:pt idx="144">
                  <c:v>2.9804885934086629E-4</c:v>
                </c:pt>
                <c:pt idx="145">
                  <c:v>2.9761952738003677E-4</c:v>
                </c:pt>
                <c:pt idx="146">
                  <c:v>2.9098402194296024E-4</c:v>
                </c:pt>
                <c:pt idx="147">
                  <c:v>2.3978686656261336E-4</c:v>
                </c:pt>
                <c:pt idx="148">
                  <c:v>2.3374623290843983E-4</c:v>
                </c:pt>
                <c:pt idx="149">
                  <c:v>2.2429709688598999E-4</c:v>
                </c:pt>
                <c:pt idx="150">
                  <c:v>2.2311042778261673E-4</c:v>
                </c:pt>
                <c:pt idx="151">
                  <c:v>1.9733159851910027E-4</c:v>
                </c:pt>
                <c:pt idx="152">
                  <c:v>1.9360560285790491E-4</c:v>
                </c:pt>
                <c:pt idx="153">
                  <c:v>1.812420721709872E-4</c:v>
                </c:pt>
                <c:pt idx="154">
                  <c:v>1.7430928171130537E-4</c:v>
                </c:pt>
                <c:pt idx="155">
                  <c:v>1.6024496166863858E-4</c:v>
                </c:pt>
                <c:pt idx="156">
                  <c:v>1.5804853145540105E-4</c:v>
                </c:pt>
                <c:pt idx="157">
                  <c:v>1.4509992322797209E-4</c:v>
                </c:pt>
                <c:pt idx="158">
                  <c:v>1.3340096573088688E-4</c:v>
                </c:pt>
                <c:pt idx="159">
                  <c:v>1.2491960850370283E-4</c:v>
                </c:pt>
                <c:pt idx="160">
                  <c:v>1.2239437391162004E-4</c:v>
                </c:pt>
                <c:pt idx="161">
                  <c:v>1.108378529154627E-4</c:v>
                </c:pt>
                <c:pt idx="162">
                  <c:v>1.0291418033936948E-4</c:v>
                </c:pt>
                <c:pt idx="163">
                  <c:v>9.840128539685427E-5</c:v>
                </c:pt>
                <c:pt idx="164">
                  <c:v>7.6781282281579292E-5</c:v>
                </c:pt>
                <c:pt idx="165">
                  <c:v>7.6038518254068085E-5</c:v>
                </c:pt>
                <c:pt idx="166">
                  <c:v>7.5008858766655224E-5</c:v>
                </c:pt>
                <c:pt idx="167">
                  <c:v>7.3280399249011703E-5</c:v>
                </c:pt>
                <c:pt idx="168">
                  <c:v>7.2409152050074955E-5</c:v>
                </c:pt>
                <c:pt idx="169">
                  <c:v>6.6173677397380395E-5</c:v>
                </c:pt>
                <c:pt idx="170">
                  <c:v>6.0747838368876769E-5</c:v>
                </c:pt>
                <c:pt idx="171">
                  <c:v>5.6071923521772747E-5</c:v>
                </c:pt>
                <c:pt idx="172">
                  <c:v>5.1949395602411974E-5</c:v>
                </c:pt>
                <c:pt idx="173">
                  <c:v>5.1309042978693981E-5</c:v>
                </c:pt>
                <c:pt idx="174">
                  <c:v>4.5558705449765484E-5</c:v>
                </c:pt>
                <c:pt idx="175">
                  <c:v>4.5481705252710581E-5</c:v>
                </c:pt>
                <c:pt idx="176">
                  <c:v>4.078292358157119E-5</c:v>
                </c:pt>
                <c:pt idx="177">
                  <c:v>3.8534072560594951E-5</c:v>
                </c:pt>
                <c:pt idx="178">
                  <c:v>3.600248516682761E-5</c:v>
                </c:pt>
                <c:pt idx="179">
                  <c:v>3.36020802735713E-5</c:v>
                </c:pt>
                <c:pt idx="180">
                  <c:v>2.7126194075740258E-5</c:v>
                </c:pt>
                <c:pt idx="181">
                  <c:v>2.4920344753458205E-5</c:v>
                </c:pt>
                <c:pt idx="182">
                  <c:v>2.4811352205942972E-5</c:v>
                </c:pt>
                <c:pt idx="183">
                  <c:v>2.339077115042759E-5</c:v>
                </c:pt>
                <c:pt idx="184">
                  <c:v>1.5997912260661827E-5</c:v>
                </c:pt>
                <c:pt idx="185">
                  <c:v>1.5442339773417337E-5</c:v>
                </c:pt>
                <c:pt idx="186">
                  <c:v>1.5315927990474308E-5</c:v>
                </c:pt>
                <c:pt idx="187">
                  <c:v>1.511990450640221E-5</c:v>
                </c:pt>
                <c:pt idx="188">
                  <c:v>1.473698306468297E-5</c:v>
                </c:pt>
                <c:pt idx="189">
                  <c:v>1.4723486419255531E-5</c:v>
                </c:pt>
                <c:pt idx="190">
                  <c:v>1.4638861229164581E-5</c:v>
                </c:pt>
                <c:pt idx="191">
                  <c:v>1.3653263599905456E-5</c:v>
                </c:pt>
                <c:pt idx="192">
                  <c:v>1.3178344782314962E-5</c:v>
                </c:pt>
                <c:pt idx="193">
                  <c:v>1.1465803966710333E-5</c:v>
                </c:pt>
                <c:pt idx="194">
                  <c:v>1.0482033073750753E-5</c:v>
                </c:pt>
                <c:pt idx="195">
                  <c:v>1.0116473781949951E-5</c:v>
                </c:pt>
                <c:pt idx="196">
                  <c:v>9.3603599003210983E-6</c:v>
                </c:pt>
                <c:pt idx="197">
                  <c:v>8.7568763605773959E-6</c:v>
                </c:pt>
                <c:pt idx="198">
                  <c:v>8.3625704372770657E-6</c:v>
                </c:pt>
                <c:pt idx="199">
                  <c:v>8.3078335888728587E-6</c:v>
                </c:pt>
                <c:pt idx="200">
                  <c:v>7.7460795564718772E-6</c:v>
                </c:pt>
                <c:pt idx="201">
                  <c:v>7.6984376213739361E-6</c:v>
                </c:pt>
                <c:pt idx="202">
                  <c:v>7.417103921098558E-6</c:v>
                </c:pt>
                <c:pt idx="203">
                  <c:v>5.2436710130606519E-6</c:v>
                </c:pt>
                <c:pt idx="204">
                  <c:v>4.4821666283335892E-6</c:v>
                </c:pt>
                <c:pt idx="205">
                  <c:v>4.2274429304930935E-6</c:v>
                </c:pt>
                <c:pt idx="206">
                  <c:v>3.7994728668154448E-6</c:v>
                </c:pt>
                <c:pt idx="207">
                  <c:v>2.9898290875517262E-6</c:v>
                </c:pt>
                <c:pt idx="208">
                  <c:v>2.7170582136804636E-6</c:v>
                </c:pt>
                <c:pt idx="209">
                  <c:v>2.4039197296183746E-6</c:v>
                </c:pt>
                <c:pt idx="210">
                  <c:v>1.9887531301830683E-6</c:v>
                </c:pt>
                <c:pt idx="211">
                  <c:v>1.9490705461045715E-6</c:v>
                </c:pt>
                <c:pt idx="212">
                  <c:v>1.5359427148607209E-6</c:v>
                </c:pt>
                <c:pt idx="213">
                  <c:v>1.5251372434460049E-6</c:v>
                </c:pt>
                <c:pt idx="214">
                  <c:v>1.5194286925099286E-6</c:v>
                </c:pt>
                <c:pt idx="215">
                  <c:v>7.1669225987886268E-7</c:v>
                </c:pt>
                <c:pt idx="216">
                  <c:v>2.4690298305807093E-7</c:v>
                </c:pt>
                <c:pt idx="217">
                  <c:v>1.8415785319782526E-7</c:v>
                </c:pt>
              </c:numCache>
            </c:numRef>
          </c:val>
          <c:extLst>
            <c:ext xmlns:c16="http://schemas.microsoft.com/office/drawing/2014/chart" uri="{C3380CC4-5D6E-409C-BE32-E72D297353CC}">
              <c16:uniqueId val="{000001B4-1FE8-D647-8DE6-E655FF5D89A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Line!$A$3</c:f>
              <c:strCache>
                <c:ptCount val="1"/>
                <c:pt idx="0">
                  <c:v>AFR</c:v>
                </c:pt>
              </c:strCache>
            </c:strRef>
          </c:tx>
          <c:spPr>
            <a:ln w="38100" cap="rnd">
              <a:solidFill>
                <a:schemeClr val="accent1"/>
              </a:solidFill>
              <a:round/>
            </a:ln>
            <a:effectLst/>
          </c:spPr>
          <c:marker>
            <c:symbol val="none"/>
          </c:marker>
          <c:cat>
            <c:numRef>
              <c:f>Line!$B$2:$S$2</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Line!$B$3:$S$3</c:f>
              <c:numCache>
                <c:formatCode>General</c:formatCode>
                <c:ptCount val="18"/>
                <c:pt idx="0">
                  <c:v>658.86892</c:v>
                </c:pt>
                <c:pt idx="1">
                  <c:v>675.99687300000005</c:v>
                </c:pt>
                <c:pt idx="2">
                  <c:v>693.61155900000006</c:v>
                </c:pt>
                <c:pt idx="3">
                  <c:v>711.76890100000003</c:v>
                </c:pt>
                <c:pt idx="4">
                  <c:v>730.52867300000003</c:v>
                </c:pt>
                <c:pt idx="5">
                  <c:v>749.93786299999999</c:v>
                </c:pt>
                <c:pt idx="6">
                  <c:v>770.01933499999996</c:v>
                </c:pt>
                <c:pt idx="7">
                  <c:v>790.78184899999997</c:v>
                </c:pt>
                <c:pt idx="8">
                  <c:v>812.23726499999998</c:v>
                </c:pt>
                <c:pt idx="9">
                  <c:v>834.39047200000005</c:v>
                </c:pt>
                <c:pt idx="10">
                  <c:v>857.23881600000004</c:v>
                </c:pt>
                <c:pt idx="11">
                  <c:v>891.24045699999999</c:v>
                </c:pt>
                <c:pt idx="12">
                  <c:v>915.85322499999995</c:v>
                </c:pt>
                <c:pt idx="13">
                  <c:v>941.08982000000003</c:v>
                </c:pt>
                <c:pt idx="14">
                  <c:v>966.87837300000001</c:v>
                </c:pt>
                <c:pt idx="15">
                  <c:v>993.16281900000001</c:v>
                </c:pt>
                <c:pt idx="16">
                  <c:v>1019.920181</c:v>
                </c:pt>
                <c:pt idx="17">
                  <c:v>1047.1494290000001</c:v>
                </c:pt>
              </c:numCache>
            </c:numRef>
          </c:val>
          <c:smooth val="0"/>
          <c:extLst>
            <c:ext xmlns:c16="http://schemas.microsoft.com/office/drawing/2014/chart" uri="{C3380CC4-5D6E-409C-BE32-E72D297353CC}">
              <c16:uniqueId val="{00000000-C3FD-FF4F-999C-5F2B7C8D18B6}"/>
            </c:ext>
          </c:extLst>
        </c:ser>
        <c:dLbls>
          <c:showLegendKey val="0"/>
          <c:showVal val="0"/>
          <c:showCatName val="0"/>
          <c:showSerName val="0"/>
          <c:showPercent val="0"/>
          <c:showBubbleSize val="0"/>
        </c:dLbls>
        <c:smooth val="0"/>
        <c:axId val="1040282031"/>
        <c:axId val="1005170415"/>
      </c:lineChart>
      <c:catAx>
        <c:axId val="1040282031"/>
        <c:scaling>
          <c:orientation val="minMax"/>
        </c:scaling>
        <c:delete val="0"/>
        <c:axPos val="b"/>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005170415"/>
        <c:crosses val="autoZero"/>
        <c:auto val="1"/>
        <c:lblAlgn val="ctr"/>
        <c:lblOffset val="100"/>
        <c:noMultiLvlLbl val="0"/>
      </c:catAx>
      <c:valAx>
        <c:axId val="1005170415"/>
        <c:scaling>
          <c:orientation val="minMax"/>
        </c:scaling>
        <c:delete val="0"/>
        <c:axPos val="l"/>
        <c:majorGridlines>
          <c:spPr>
            <a:ln w="6350" cap="flat" cmpd="sng" algn="ctr">
              <a:solidFill>
                <a:schemeClr val="dk1"/>
              </a:solidFill>
              <a:prstDash val="solid"/>
              <a:miter lim="800000"/>
            </a:ln>
            <a:effectLst/>
          </c:spPr>
        </c:majorGridlines>
        <c:title>
          <c:tx>
            <c:rich>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r>
                  <a:rPr lang="en-US" sz="1800">
                    <a:solidFill>
                      <a:schemeClr val="tx1"/>
                    </a:solidFill>
                  </a:rPr>
                  <a:t>Population (Millions)</a:t>
                </a:r>
              </a:p>
            </c:rich>
          </c:tx>
          <c:overlay val="0"/>
          <c:spPr>
            <a:noFill/>
            <a:ln>
              <a:noFill/>
            </a:ln>
            <a:effectLst/>
          </c:spPr>
          <c:txPr>
            <a:bodyPr rot="-5400000" spcFirstLastPara="1" vertOverflow="ellipsis" vert="horz" wrap="square" anchor="ctr" anchorCtr="1"/>
            <a:lstStyle/>
            <a:p>
              <a:pPr>
                <a:defRPr sz="18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6350" cap="flat" cmpd="sng" algn="ctr">
            <a:solidFill>
              <a:schemeClr val="dk1"/>
            </a:solidFill>
            <a:prstDash val="solid"/>
            <a:miter lim="800000"/>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0402820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7F59A7-0910-ED41-9BCB-6A96EE6020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744D4B-F749-AF4E-9B79-82F5D2F4E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C90EF3-14C1-A440-B93D-04B8C09281DD}" type="datetimeFigureOut">
              <a:t>4/3/20</a:t>
            </a:fld>
            <a:endParaRPr lang="en-US"/>
          </a:p>
        </p:txBody>
      </p:sp>
      <p:sp>
        <p:nvSpPr>
          <p:cNvPr id="4" name="Footer Placeholder 3">
            <a:extLst>
              <a:ext uri="{FF2B5EF4-FFF2-40B4-BE49-F238E27FC236}">
                <a16:creationId xmlns:a16="http://schemas.microsoft.com/office/drawing/2014/main" id="{0C6CE0D4-7BC4-164A-A156-EF832DCDE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A02EF2-F09A-8348-AC5D-AE74BEA350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0C0510-3B1A-7941-8AAF-FB58FD9C314B}" type="slidenum">
              <a:t>‹#›</a:t>
            </a:fld>
            <a:endParaRPr lang="en-US"/>
          </a:p>
        </p:txBody>
      </p:sp>
    </p:spTree>
    <p:extLst>
      <p:ext uri="{BB962C8B-B14F-4D97-AF65-F5344CB8AC3E}">
        <p14:creationId xmlns:p14="http://schemas.microsoft.com/office/powerpoint/2010/main" val="775425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BF687-A0D3-F349-804C-463617328230}" type="datetimeFigureOut">
              <a:t>4/3/20</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6AD3A-E91B-934C-81CD-4C1A27393FE5}" type="slidenum">
              <a:t>‹#›</a:t>
            </a:fld>
            <a:endParaRPr lang="en-US"/>
          </a:p>
        </p:txBody>
      </p:sp>
    </p:spTree>
    <p:extLst>
      <p:ext uri="{BB962C8B-B14F-4D97-AF65-F5344CB8AC3E}">
        <p14:creationId xmlns:p14="http://schemas.microsoft.com/office/powerpoint/2010/main" val="2606896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a:t>
            </a:fld>
            <a:endParaRPr lang="en-US"/>
          </a:p>
        </p:txBody>
      </p:sp>
    </p:spTree>
    <p:extLst>
      <p:ext uri="{BB962C8B-B14F-4D97-AF65-F5344CB8AC3E}">
        <p14:creationId xmlns:p14="http://schemas.microsoft.com/office/powerpoint/2010/main" val="1054250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data viz should enable the viewer to get as far down this list as possible with </a:t>
            </a:r>
            <a:r>
              <a:rPr lang="en-US" b="1"/>
              <a:t>accuracy </a:t>
            </a:r>
            <a:r>
              <a:rPr lang="en-US" b="0"/>
              <a:t>and</a:t>
            </a:r>
            <a:r>
              <a:rPr lang="en-US" b="1"/>
              <a:t> efficiency</a:t>
            </a:r>
          </a:p>
        </p:txBody>
      </p:sp>
      <p:sp>
        <p:nvSpPr>
          <p:cNvPr id="4" name="Slide Number Placeholder 3"/>
          <p:cNvSpPr>
            <a:spLocks noGrp="1"/>
          </p:cNvSpPr>
          <p:nvPr>
            <p:ph type="sldNum" sz="quarter" idx="5"/>
          </p:nvPr>
        </p:nvSpPr>
        <p:spPr/>
        <p:txBody>
          <a:bodyPr/>
          <a:lstStyle/>
          <a:p>
            <a:fld id="{CAD6AD3A-E91B-934C-81CD-4C1A27393FE5}" type="slidenum">
              <a:rPr lang="en-US"/>
              <a:t>10</a:t>
            </a:fld>
            <a:endParaRPr lang="en-US"/>
          </a:p>
        </p:txBody>
      </p:sp>
    </p:spTree>
    <p:extLst>
      <p:ext uri="{BB962C8B-B14F-4D97-AF65-F5344CB8AC3E}">
        <p14:creationId xmlns:p14="http://schemas.microsoft.com/office/powerpoint/2010/main" val="237930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11</a:t>
            </a:fld>
            <a:endParaRPr lang="en-US"/>
          </a:p>
        </p:txBody>
      </p:sp>
    </p:spTree>
    <p:extLst>
      <p:ext uri="{BB962C8B-B14F-4D97-AF65-F5344CB8AC3E}">
        <p14:creationId xmlns:p14="http://schemas.microsoft.com/office/powerpoint/2010/main" val="312802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12</a:t>
            </a:fld>
            <a:endParaRPr lang="en-US"/>
          </a:p>
        </p:txBody>
      </p:sp>
    </p:spTree>
    <p:extLst>
      <p:ext uri="{BB962C8B-B14F-4D97-AF65-F5344CB8AC3E}">
        <p14:creationId xmlns:p14="http://schemas.microsoft.com/office/powerpoint/2010/main" val="1354049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Luminance = brightness</a:t>
            </a:r>
          </a:p>
          <a:p>
            <a:r>
              <a:rPr lang="en-US"/>
              <a:t>Saturation = amount of color</a:t>
            </a:r>
          </a:p>
          <a:p>
            <a:r>
              <a:rPr lang="en-US"/>
              <a:t>Hue = color</a:t>
            </a:r>
          </a:p>
        </p:txBody>
      </p:sp>
      <p:sp>
        <p:nvSpPr>
          <p:cNvPr id="4" name="Slide Number Placeholder 3"/>
          <p:cNvSpPr>
            <a:spLocks noGrp="1"/>
          </p:cNvSpPr>
          <p:nvPr>
            <p:ph type="sldNum" sz="quarter" idx="5"/>
          </p:nvPr>
        </p:nvSpPr>
        <p:spPr/>
        <p:txBody>
          <a:bodyPr/>
          <a:lstStyle/>
          <a:p>
            <a:fld id="{CAD6AD3A-E91B-934C-81CD-4C1A27393FE5}" type="slidenum">
              <a:rPr lang="en-US"/>
              <a:t>13</a:t>
            </a:fld>
            <a:endParaRPr lang="en-US"/>
          </a:p>
        </p:txBody>
      </p:sp>
    </p:spTree>
    <p:extLst>
      <p:ext uri="{BB962C8B-B14F-4D97-AF65-F5344CB8AC3E}">
        <p14:creationId xmlns:p14="http://schemas.microsoft.com/office/powerpoint/2010/main" val="4248078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Hue does not inherently have an intuitive order.</a:t>
            </a:r>
          </a:p>
          <a:p>
            <a:endParaRPr lang="en-US"/>
          </a:p>
          <a:p>
            <a:r>
              <a:rPr lang="en-US"/>
              <a:t>If we use a hue scale that adds in luminance as an additional channel, so low luminance (dark) at bottom and high luminance (bright) at the top, that can already help to make the scale more understandable</a:t>
            </a:r>
          </a:p>
        </p:txBody>
      </p:sp>
      <p:sp>
        <p:nvSpPr>
          <p:cNvPr id="4" name="Slide Number Placeholder 3"/>
          <p:cNvSpPr>
            <a:spLocks noGrp="1"/>
          </p:cNvSpPr>
          <p:nvPr>
            <p:ph type="sldNum" sz="quarter" idx="5"/>
          </p:nvPr>
        </p:nvSpPr>
        <p:spPr/>
        <p:txBody>
          <a:bodyPr/>
          <a:lstStyle/>
          <a:p>
            <a:fld id="{CAD6AD3A-E91B-934C-81CD-4C1A27393FE5}" type="slidenum">
              <a:rPr lang="en-US"/>
              <a:t>14</a:t>
            </a:fld>
            <a:endParaRPr lang="en-US"/>
          </a:p>
        </p:txBody>
      </p:sp>
    </p:spTree>
    <p:extLst>
      <p:ext uri="{BB962C8B-B14F-4D97-AF65-F5344CB8AC3E}">
        <p14:creationId xmlns:p14="http://schemas.microsoft.com/office/powerpoint/2010/main" val="427988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In general, hue does not have a natural order but this color scale from dark blue to bright yellow makes use of luminance too so that helps our eye establish an intuitive hierarchy</a:t>
            </a:r>
          </a:p>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15</a:t>
            </a:fld>
            <a:endParaRPr lang="en-US"/>
          </a:p>
        </p:txBody>
      </p:sp>
    </p:spTree>
    <p:extLst>
      <p:ext uri="{BB962C8B-B14F-4D97-AF65-F5344CB8AC3E}">
        <p14:creationId xmlns:p14="http://schemas.microsoft.com/office/powerpoint/2010/main" val="301222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16</a:t>
            </a:fld>
            <a:endParaRPr lang="en-US"/>
          </a:p>
        </p:txBody>
      </p:sp>
    </p:spTree>
    <p:extLst>
      <p:ext uri="{BB962C8B-B14F-4D97-AF65-F5344CB8AC3E}">
        <p14:creationId xmlns:p14="http://schemas.microsoft.com/office/powerpoint/2010/main" val="396841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17</a:t>
            </a:fld>
            <a:endParaRPr lang="en-US"/>
          </a:p>
        </p:txBody>
      </p:sp>
    </p:spTree>
    <p:extLst>
      <p:ext uri="{BB962C8B-B14F-4D97-AF65-F5344CB8AC3E}">
        <p14:creationId xmlns:p14="http://schemas.microsoft.com/office/powerpoint/2010/main" val="80411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18</a:t>
            </a:fld>
            <a:endParaRPr lang="en-US"/>
          </a:p>
        </p:txBody>
      </p:sp>
    </p:spTree>
    <p:extLst>
      <p:ext uri="{BB962C8B-B14F-4D97-AF65-F5344CB8AC3E}">
        <p14:creationId xmlns:p14="http://schemas.microsoft.com/office/powerpoint/2010/main" val="714918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19</a:t>
            </a:fld>
            <a:endParaRPr lang="en-US"/>
          </a:p>
        </p:txBody>
      </p:sp>
    </p:spTree>
    <p:extLst>
      <p:ext uri="{BB962C8B-B14F-4D97-AF65-F5344CB8AC3E}">
        <p14:creationId xmlns:p14="http://schemas.microsoft.com/office/powerpoint/2010/main" val="472719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even need viz? BC looking at raw data does not help us decipher meaning. </a:t>
            </a:r>
          </a:p>
          <a:p>
            <a:r>
              <a:rPr lang="en-US"/>
              <a:t>Purpose of a viz: Communication: Make new ideas pop into the heads of audience</a:t>
            </a:r>
          </a:p>
        </p:txBody>
      </p:sp>
      <p:sp>
        <p:nvSpPr>
          <p:cNvPr id="4" name="Slide Number Placeholder 3"/>
          <p:cNvSpPr>
            <a:spLocks noGrp="1"/>
          </p:cNvSpPr>
          <p:nvPr>
            <p:ph type="sldNum" sz="quarter" idx="5"/>
          </p:nvPr>
        </p:nvSpPr>
        <p:spPr/>
        <p:txBody>
          <a:bodyPr/>
          <a:lstStyle/>
          <a:p>
            <a:fld id="{CAD6AD3A-E91B-934C-81CD-4C1A27393FE5}" type="slidenum">
              <a:rPr lang="en-US"/>
              <a:t>2</a:t>
            </a:fld>
            <a:endParaRPr lang="en-US"/>
          </a:p>
        </p:txBody>
      </p:sp>
    </p:spTree>
    <p:extLst>
      <p:ext uri="{BB962C8B-B14F-4D97-AF65-F5344CB8AC3E}">
        <p14:creationId xmlns:p14="http://schemas.microsoft.com/office/powerpoint/2010/main" val="260614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Natural order of saturation. Without legend you are still fine to guess the order. Can start to do ratioing (provided 0 color = 0 mpg)</a:t>
            </a:r>
          </a:p>
        </p:txBody>
      </p:sp>
      <p:sp>
        <p:nvSpPr>
          <p:cNvPr id="4" name="Slide Number Placeholder 3"/>
          <p:cNvSpPr>
            <a:spLocks noGrp="1"/>
          </p:cNvSpPr>
          <p:nvPr>
            <p:ph type="sldNum" sz="quarter" idx="5"/>
          </p:nvPr>
        </p:nvSpPr>
        <p:spPr/>
        <p:txBody>
          <a:bodyPr/>
          <a:lstStyle/>
          <a:p>
            <a:fld id="{CAD6AD3A-E91B-934C-81CD-4C1A27393FE5}" type="slidenum">
              <a:rPr lang="en-US"/>
              <a:t>20</a:t>
            </a:fld>
            <a:endParaRPr lang="en-US"/>
          </a:p>
        </p:txBody>
      </p:sp>
    </p:spTree>
    <p:extLst>
      <p:ext uri="{BB962C8B-B14F-4D97-AF65-F5344CB8AC3E}">
        <p14:creationId xmlns:p14="http://schemas.microsoft.com/office/powerpoint/2010/main" val="51909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slightly altered the previous plot so that the zero TB means zero saturatuion, which is how we intuitively want to read that saturation legend. Maritius is Can start to do ratioing (provided 0 color = 0 TB). </a:t>
            </a:r>
          </a:p>
        </p:txBody>
      </p:sp>
      <p:sp>
        <p:nvSpPr>
          <p:cNvPr id="4" name="Slide Number Placeholder 3"/>
          <p:cNvSpPr>
            <a:spLocks noGrp="1"/>
          </p:cNvSpPr>
          <p:nvPr>
            <p:ph type="sldNum" sz="quarter" idx="5"/>
          </p:nvPr>
        </p:nvSpPr>
        <p:spPr/>
        <p:txBody>
          <a:bodyPr/>
          <a:lstStyle/>
          <a:p>
            <a:fld id="{CAD6AD3A-E91B-934C-81CD-4C1A27393FE5}" type="slidenum">
              <a:rPr lang="en-US"/>
              <a:t>21</a:t>
            </a:fld>
            <a:endParaRPr lang="en-US"/>
          </a:p>
        </p:txBody>
      </p:sp>
    </p:spTree>
    <p:extLst>
      <p:ext uri="{BB962C8B-B14F-4D97-AF65-F5344CB8AC3E}">
        <p14:creationId xmlns:p14="http://schemas.microsoft.com/office/powerpoint/2010/main" val="261190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22</a:t>
            </a:fld>
            <a:endParaRPr lang="en-US"/>
          </a:p>
        </p:txBody>
      </p:sp>
    </p:spTree>
    <p:extLst>
      <p:ext uri="{BB962C8B-B14F-4D97-AF65-F5344CB8AC3E}">
        <p14:creationId xmlns:p14="http://schemas.microsoft.com/office/powerpoint/2010/main" val="345326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AREA. Ratioing is possible with 2D area. Needs to be done right though! Scaled the AREA (not the radius or diameter). Scaled so that 0TB = 0area</a:t>
            </a:r>
          </a:p>
        </p:txBody>
      </p:sp>
      <p:sp>
        <p:nvSpPr>
          <p:cNvPr id="4" name="Slide Number Placeholder 3"/>
          <p:cNvSpPr>
            <a:spLocks noGrp="1"/>
          </p:cNvSpPr>
          <p:nvPr>
            <p:ph type="sldNum" sz="quarter" idx="5"/>
          </p:nvPr>
        </p:nvSpPr>
        <p:spPr/>
        <p:txBody>
          <a:bodyPr/>
          <a:lstStyle/>
          <a:p>
            <a:fld id="{CAD6AD3A-E91B-934C-81CD-4C1A27393FE5}" type="slidenum">
              <a:rPr lang="en-US"/>
              <a:t>23</a:t>
            </a:fld>
            <a:endParaRPr lang="en-US"/>
          </a:p>
        </p:txBody>
      </p:sp>
    </p:spTree>
    <p:extLst>
      <p:ext uri="{BB962C8B-B14F-4D97-AF65-F5344CB8AC3E}">
        <p14:creationId xmlns:p14="http://schemas.microsoft.com/office/powerpoint/2010/main" val="71146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Hans Rosling gapminder dataset</a:t>
            </a:r>
          </a:p>
        </p:txBody>
      </p:sp>
      <p:sp>
        <p:nvSpPr>
          <p:cNvPr id="4" name="Slide Number Placeholder 3"/>
          <p:cNvSpPr>
            <a:spLocks noGrp="1"/>
          </p:cNvSpPr>
          <p:nvPr>
            <p:ph type="sldNum" sz="quarter" idx="5"/>
          </p:nvPr>
        </p:nvSpPr>
        <p:spPr/>
        <p:txBody>
          <a:bodyPr/>
          <a:lstStyle/>
          <a:p>
            <a:fld id="{CAD6AD3A-E91B-934C-81CD-4C1A27393FE5}" type="slidenum">
              <a:rPr lang="en-US"/>
              <a:t>24</a:t>
            </a:fld>
            <a:endParaRPr lang="en-US"/>
          </a:p>
        </p:txBody>
      </p:sp>
    </p:spTree>
    <p:extLst>
      <p:ext uri="{BB962C8B-B14F-4D97-AF65-F5344CB8AC3E}">
        <p14:creationId xmlns:p14="http://schemas.microsoft.com/office/powerpoint/2010/main" val="336295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25</a:t>
            </a:fld>
            <a:endParaRPr lang="en-US"/>
          </a:p>
        </p:txBody>
      </p:sp>
    </p:spTree>
    <p:extLst>
      <p:ext uri="{BB962C8B-B14F-4D97-AF65-F5344CB8AC3E}">
        <p14:creationId xmlns:p14="http://schemas.microsoft.com/office/powerpoint/2010/main" val="4141797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Horizontal = 0mpg and vertical = max in dataset</a:t>
            </a:r>
          </a:p>
          <a:p>
            <a:r>
              <a:rPr lang="en-US"/>
              <a:t>Cadilac is 1/3 as efficient as Corolla and ½ as efficient as Datsun710</a:t>
            </a:r>
          </a:p>
        </p:txBody>
      </p:sp>
      <p:sp>
        <p:nvSpPr>
          <p:cNvPr id="4" name="Slide Number Placeholder 3"/>
          <p:cNvSpPr>
            <a:spLocks noGrp="1"/>
          </p:cNvSpPr>
          <p:nvPr>
            <p:ph type="sldNum" sz="quarter" idx="5"/>
          </p:nvPr>
        </p:nvSpPr>
        <p:spPr/>
        <p:txBody>
          <a:bodyPr/>
          <a:lstStyle/>
          <a:p>
            <a:fld id="{CAD6AD3A-E91B-934C-81CD-4C1A27393FE5}" type="slidenum">
              <a:rPr lang="en-US"/>
              <a:t>26</a:t>
            </a:fld>
            <a:endParaRPr lang="en-US"/>
          </a:p>
        </p:txBody>
      </p:sp>
    </p:spTree>
    <p:extLst>
      <p:ext uri="{BB962C8B-B14F-4D97-AF65-F5344CB8AC3E}">
        <p14:creationId xmlns:p14="http://schemas.microsoft.com/office/powerpoint/2010/main" val="3842601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Pop growth is encoded as angle</a:t>
            </a:r>
          </a:p>
          <a:p>
            <a:r>
              <a:rPr lang="en-US"/>
              <a:t>Is the Eastern Mediterranean region growing faster or slower than South East Asia? – Faster?? But it is hard to tell because the lines are far from each other</a:t>
            </a:r>
          </a:p>
        </p:txBody>
      </p:sp>
      <p:sp>
        <p:nvSpPr>
          <p:cNvPr id="4" name="Slide Number Placeholder 3"/>
          <p:cNvSpPr>
            <a:spLocks noGrp="1"/>
          </p:cNvSpPr>
          <p:nvPr>
            <p:ph type="sldNum" sz="quarter" idx="5"/>
          </p:nvPr>
        </p:nvSpPr>
        <p:spPr/>
        <p:txBody>
          <a:bodyPr/>
          <a:lstStyle/>
          <a:p>
            <a:fld id="{CAD6AD3A-E91B-934C-81CD-4C1A27393FE5}" type="slidenum">
              <a:rPr lang="en-US"/>
              <a:t>27</a:t>
            </a:fld>
            <a:endParaRPr lang="en-US"/>
          </a:p>
        </p:txBody>
      </p:sp>
    </p:spTree>
    <p:extLst>
      <p:ext uri="{BB962C8B-B14F-4D97-AF65-F5344CB8AC3E}">
        <p14:creationId xmlns:p14="http://schemas.microsoft.com/office/powerpoint/2010/main" val="1099596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28</a:t>
            </a:fld>
            <a:endParaRPr lang="en-US"/>
          </a:p>
        </p:txBody>
      </p:sp>
    </p:spTree>
    <p:extLst>
      <p:ext uri="{BB962C8B-B14F-4D97-AF65-F5344CB8AC3E}">
        <p14:creationId xmlns:p14="http://schemas.microsoft.com/office/powerpoint/2010/main" val="3483659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get accurate ratioing – better than angle or area</a:t>
            </a:r>
          </a:p>
          <a:p>
            <a:r>
              <a:rPr lang="en-US"/>
              <a:t>Togo looks to be about double Comoros</a:t>
            </a:r>
          </a:p>
          <a:p>
            <a:endParaRPr lang="en-US"/>
          </a:p>
          <a:p>
            <a:r>
              <a:rPr lang="en-US"/>
              <a:t>BUT – discrimination is still tough</a:t>
            </a:r>
          </a:p>
          <a:p>
            <a:r>
              <a:rPr lang="en-US"/>
              <a:t>Are Eritrea and Sao Tome &amp; Principe same or different? – hard to tell because not on common baseline</a:t>
            </a:r>
          </a:p>
        </p:txBody>
      </p:sp>
      <p:sp>
        <p:nvSpPr>
          <p:cNvPr id="4" name="Slide Number Placeholder 3"/>
          <p:cNvSpPr>
            <a:spLocks noGrp="1"/>
          </p:cNvSpPr>
          <p:nvPr>
            <p:ph type="sldNum" sz="quarter" idx="5"/>
          </p:nvPr>
        </p:nvSpPr>
        <p:spPr/>
        <p:txBody>
          <a:bodyPr/>
          <a:lstStyle/>
          <a:p>
            <a:fld id="{CAD6AD3A-E91B-934C-81CD-4C1A27393FE5}" type="slidenum">
              <a:rPr lang="en-US"/>
              <a:t>29</a:t>
            </a:fld>
            <a:endParaRPr lang="en-US"/>
          </a:p>
        </p:txBody>
      </p:sp>
    </p:spTree>
    <p:extLst>
      <p:ext uri="{BB962C8B-B14F-4D97-AF65-F5344CB8AC3E}">
        <p14:creationId xmlns:p14="http://schemas.microsoft.com/office/powerpoint/2010/main" val="32160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out what relationship these 3 variables have.</a:t>
            </a:r>
          </a:p>
          <a:p>
            <a:r>
              <a:rPr lang="en-US"/>
              <a:t>We have choices in how to visualize and those choices are important</a:t>
            </a:r>
          </a:p>
        </p:txBody>
      </p:sp>
      <p:sp>
        <p:nvSpPr>
          <p:cNvPr id="4" name="Slide Number Placeholder 3"/>
          <p:cNvSpPr>
            <a:spLocks noGrp="1"/>
          </p:cNvSpPr>
          <p:nvPr>
            <p:ph type="sldNum" sz="quarter" idx="5"/>
          </p:nvPr>
        </p:nvSpPr>
        <p:spPr/>
        <p:txBody>
          <a:bodyPr/>
          <a:lstStyle/>
          <a:p>
            <a:fld id="{CAD6AD3A-E91B-934C-81CD-4C1A27393FE5}" type="slidenum">
              <a:rPr lang="en-US"/>
              <a:t>3</a:t>
            </a:fld>
            <a:endParaRPr lang="en-US"/>
          </a:p>
        </p:txBody>
      </p:sp>
    </p:spTree>
    <p:extLst>
      <p:ext uri="{BB962C8B-B14F-4D97-AF65-F5344CB8AC3E}">
        <p14:creationId xmlns:p14="http://schemas.microsoft.com/office/powerpoint/2010/main" val="1962180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Length of unaligned line segments is actually common</a:t>
            </a:r>
          </a:p>
          <a:p>
            <a:endParaRPr lang="en-US"/>
          </a:p>
          <a:p>
            <a:r>
              <a:rPr lang="en-US"/>
              <a:t>Comparing error of Ghana with that of Rwanda is difficult though that is exactly what we are asking viewers to do</a:t>
            </a:r>
          </a:p>
        </p:txBody>
      </p:sp>
      <p:sp>
        <p:nvSpPr>
          <p:cNvPr id="4" name="Slide Number Placeholder 3"/>
          <p:cNvSpPr>
            <a:spLocks noGrp="1"/>
          </p:cNvSpPr>
          <p:nvPr>
            <p:ph type="sldNum" sz="quarter" idx="5"/>
          </p:nvPr>
        </p:nvSpPr>
        <p:spPr/>
        <p:txBody>
          <a:bodyPr/>
          <a:lstStyle/>
          <a:p>
            <a:fld id="{CAD6AD3A-E91B-934C-81CD-4C1A27393FE5}" type="slidenum">
              <a:rPr lang="en-US"/>
              <a:t>30</a:t>
            </a:fld>
            <a:endParaRPr lang="en-US"/>
          </a:p>
        </p:txBody>
      </p:sp>
    </p:spTree>
    <p:extLst>
      <p:ext uri="{BB962C8B-B14F-4D97-AF65-F5344CB8AC3E}">
        <p14:creationId xmlns:p14="http://schemas.microsoft.com/office/powerpoint/2010/main" val="3097211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31</a:t>
            </a:fld>
            <a:endParaRPr lang="en-US"/>
          </a:p>
        </p:txBody>
      </p:sp>
    </p:spTree>
    <p:extLst>
      <p:ext uri="{BB962C8B-B14F-4D97-AF65-F5344CB8AC3E}">
        <p14:creationId xmlns:p14="http://schemas.microsoft.com/office/powerpoint/2010/main" val="4115764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tell diff between two very close values. Comoros is below 50 while Togo is above. In this case gridlines are extremely important to our ability to detect the differences</a:t>
            </a:r>
          </a:p>
        </p:txBody>
      </p:sp>
      <p:sp>
        <p:nvSpPr>
          <p:cNvPr id="4" name="Slide Number Placeholder 3"/>
          <p:cNvSpPr>
            <a:spLocks noGrp="1"/>
          </p:cNvSpPr>
          <p:nvPr>
            <p:ph type="sldNum" sz="quarter" idx="5"/>
          </p:nvPr>
        </p:nvSpPr>
        <p:spPr/>
        <p:txBody>
          <a:bodyPr/>
          <a:lstStyle/>
          <a:p>
            <a:fld id="{CAD6AD3A-E91B-934C-81CD-4C1A27393FE5}" type="slidenum">
              <a:rPr lang="en-US"/>
              <a:t>32</a:t>
            </a:fld>
            <a:endParaRPr lang="en-US"/>
          </a:p>
        </p:txBody>
      </p:sp>
    </p:spTree>
    <p:extLst>
      <p:ext uri="{BB962C8B-B14F-4D97-AF65-F5344CB8AC3E}">
        <p14:creationId xmlns:p14="http://schemas.microsoft.com/office/powerpoint/2010/main" val="161344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Is the peak in the same years in each of these two countries? We can tell that Tuvalu has its peak after Niue but it requires two lookups</a:t>
            </a:r>
          </a:p>
        </p:txBody>
      </p:sp>
      <p:sp>
        <p:nvSpPr>
          <p:cNvPr id="4" name="Slide Number Placeholder 3"/>
          <p:cNvSpPr>
            <a:spLocks noGrp="1"/>
          </p:cNvSpPr>
          <p:nvPr>
            <p:ph type="sldNum" sz="quarter" idx="5"/>
          </p:nvPr>
        </p:nvSpPr>
        <p:spPr/>
        <p:txBody>
          <a:bodyPr/>
          <a:lstStyle/>
          <a:p>
            <a:fld id="{CAD6AD3A-E91B-934C-81CD-4C1A27393FE5}" type="slidenum">
              <a:rPr lang="en-US"/>
              <a:t>33</a:t>
            </a:fld>
            <a:endParaRPr lang="en-US"/>
          </a:p>
        </p:txBody>
      </p:sp>
    </p:spTree>
    <p:extLst>
      <p:ext uri="{BB962C8B-B14F-4D97-AF65-F5344CB8AC3E}">
        <p14:creationId xmlns:p14="http://schemas.microsoft.com/office/powerpoint/2010/main" val="1937954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34</a:t>
            </a:fld>
            <a:endParaRPr lang="en-US"/>
          </a:p>
        </p:txBody>
      </p:sp>
    </p:spTree>
    <p:extLst>
      <p:ext uri="{BB962C8B-B14F-4D97-AF65-F5344CB8AC3E}">
        <p14:creationId xmlns:p14="http://schemas.microsoft.com/office/powerpoint/2010/main" val="71217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Ratioing, ranking, and discrimination are easy!</a:t>
            </a:r>
          </a:p>
        </p:txBody>
      </p:sp>
      <p:sp>
        <p:nvSpPr>
          <p:cNvPr id="4" name="Slide Number Placeholder 3"/>
          <p:cNvSpPr>
            <a:spLocks noGrp="1"/>
          </p:cNvSpPr>
          <p:nvPr>
            <p:ph type="sldNum" sz="quarter" idx="5"/>
          </p:nvPr>
        </p:nvSpPr>
        <p:spPr/>
        <p:txBody>
          <a:bodyPr/>
          <a:lstStyle/>
          <a:p>
            <a:fld id="{CAD6AD3A-E91B-934C-81CD-4C1A27393FE5}" type="slidenum">
              <a:rPr lang="en-US"/>
              <a:t>35</a:t>
            </a:fld>
            <a:endParaRPr lang="en-US"/>
          </a:p>
        </p:txBody>
      </p:sp>
    </p:spTree>
    <p:extLst>
      <p:ext uri="{BB962C8B-B14F-4D97-AF65-F5344CB8AC3E}">
        <p14:creationId xmlns:p14="http://schemas.microsoft.com/office/powerpoint/2010/main" val="740575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that ordering is still critical</a:t>
            </a:r>
          </a:p>
        </p:txBody>
      </p:sp>
      <p:sp>
        <p:nvSpPr>
          <p:cNvPr id="4" name="Slide Number Placeholder 3"/>
          <p:cNvSpPr>
            <a:spLocks noGrp="1"/>
          </p:cNvSpPr>
          <p:nvPr>
            <p:ph type="sldNum" sz="quarter" idx="5"/>
          </p:nvPr>
        </p:nvSpPr>
        <p:spPr/>
        <p:txBody>
          <a:bodyPr/>
          <a:lstStyle/>
          <a:p>
            <a:fld id="{CAD6AD3A-E91B-934C-81CD-4C1A27393FE5}" type="slidenum">
              <a:rPr lang="en-US"/>
              <a:t>36</a:t>
            </a:fld>
            <a:endParaRPr lang="en-US"/>
          </a:p>
        </p:txBody>
      </p:sp>
    </p:spTree>
    <p:extLst>
      <p:ext uri="{BB962C8B-B14F-4D97-AF65-F5344CB8AC3E}">
        <p14:creationId xmlns:p14="http://schemas.microsoft.com/office/powerpoint/2010/main" val="3654969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37</a:t>
            </a:fld>
            <a:endParaRPr lang="en-US"/>
          </a:p>
        </p:txBody>
      </p:sp>
    </p:spTree>
    <p:extLst>
      <p:ext uri="{BB962C8B-B14F-4D97-AF65-F5344CB8AC3E}">
        <p14:creationId xmlns:p14="http://schemas.microsoft.com/office/powerpoint/2010/main" val="2248614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plot most easily shows the number of diamonds in each clarity class (length of bars)</a:t>
            </a:r>
          </a:p>
          <a:p>
            <a:endParaRPr lang="en-US"/>
          </a:p>
          <a:p>
            <a:r>
              <a:rPr lang="en-US"/>
              <a:t>But the count within cut/clarity combo is hard. Are there more diamonds in the Premium cut class in the SI2 or SI1 clarity group? We can’t tell</a:t>
            </a:r>
          </a:p>
          <a:p>
            <a:endParaRPr lang="en-US"/>
          </a:p>
          <a:p>
            <a:r>
              <a:rPr lang="en-US"/>
              <a:t>Why?</a:t>
            </a:r>
          </a:p>
          <a:p>
            <a:endParaRPr lang="en-US"/>
          </a:p>
          <a:p>
            <a:r>
              <a:rPr lang="en-US"/>
              <a:t>Because decoding lengths on misaligned scales is harder than decoding lengths on a common scale</a:t>
            </a:r>
          </a:p>
        </p:txBody>
      </p:sp>
      <p:sp>
        <p:nvSpPr>
          <p:cNvPr id="4" name="Slide Number Placeholder 3"/>
          <p:cNvSpPr>
            <a:spLocks noGrp="1"/>
          </p:cNvSpPr>
          <p:nvPr>
            <p:ph type="sldNum" sz="quarter" idx="5"/>
          </p:nvPr>
        </p:nvSpPr>
        <p:spPr/>
        <p:txBody>
          <a:bodyPr/>
          <a:lstStyle/>
          <a:p>
            <a:fld id="{CAD6AD3A-E91B-934C-81CD-4C1A27393FE5}" type="slidenum">
              <a:rPr lang="en-US"/>
              <a:t>38</a:t>
            </a:fld>
            <a:endParaRPr lang="en-US"/>
          </a:p>
        </p:txBody>
      </p:sp>
    </p:spTree>
    <p:extLst>
      <p:ext uri="{BB962C8B-B14F-4D97-AF65-F5344CB8AC3E}">
        <p14:creationId xmlns:p14="http://schemas.microsoft.com/office/powerpoint/2010/main" val="9206324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Parallel coordinates plot encodes the count of each clarity/cut class as the position on a common scale</a:t>
            </a:r>
          </a:p>
          <a:p>
            <a:endParaRPr lang="en-US"/>
          </a:p>
          <a:p>
            <a:r>
              <a:rPr lang="en-US"/>
              <a:t>You have lost info about totals in each clarity group, so add that in as a separate line or separate plot if you need that info</a:t>
            </a:r>
          </a:p>
        </p:txBody>
      </p:sp>
      <p:sp>
        <p:nvSpPr>
          <p:cNvPr id="4" name="Slide Number Placeholder 3"/>
          <p:cNvSpPr>
            <a:spLocks noGrp="1"/>
          </p:cNvSpPr>
          <p:nvPr>
            <p:ph type="sldNum" sz="quarter" idx="5"/>
          </p:nvPr>
        </p:nvSpPr>
        <p:spPr/>
        <p:txBody>
          <a:bodyPr/>
          <a:lstStyle/>
          <a:p>
            <a:fld id="{CAD6AD3A-E91B-934C-81CD-4C1A27393FE5}" type="slidenum">
              <a:rPr lang="en-US"/>
              <a:t>39</a:t>
            </a:fld>
            <a:endParaRPr lang="en-US"/>
          </a:p>
        </p:txBody>
      </p:sp>
    </p:spTree>
    <p:extLst>
      <p:ext uri="{BB962C8B-B14F-4D97-AF65-F5344CB8AC3E}">
        <p14:creationId xmlns:p14="http://schemas.microsoft.com/office/powerpoint/2010/main" val="1298124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graphed the variable i along the x axis and have plotted the variables A and B as lines. Looks nice, but maybe not the best way to show the relationship between A and B</a:t>
            </a:r>
          </a:p>
          <a:p>
            <a:endParaRPr lang="en-US"/>
          </a:p>
          <a:p>
            <a:r>
              <a:rPr lang="en-US"/>
              <a:t>What if instead of mapping the variable I to the x-axis, we mapped a to the X-axis and b to the Y-axis?</a:t>
            </a:r>
          </a:p>
        </p:txBody>
      </p:sp>
      <p:sp>
        <p:nvSpPr>
          <p:cNvPr id="4" name="Slide Number Placeholder 3"/>
          <p:cNvSpPr>
            <a:spLocks noGrp="1"/>
          </p:cNvSpPr>
          <p:nvPr>
            <p:ph type="sldNum" sz="quarter" idx="5"/>
          </p:nvPr>
        </p:nvSpPr>
        <p:spPr/>
        <p:txBody>
          <a:bodyPr/>
          <a:lstStyle/>
          <a:p>
            <a:fld id="{CAD6AD3A-E91B-934C-81CD-4C1A27393FE5}" type="slidenum">
              <a:rPr lang="en-US"/>
              <a:t>4</a:t>
            </a:fld>
            <a:endParaRPr lang="en-US"/>
          </a:p>
        </p:txBody>
      </p:sp>
    </p:spTree>
    <p:extLst>
      <p:ext uri="{BB962C8B-B14F-4D97-AF65-F5344CB8AC3E}">
        <p14:creationId xmlns:p14="http://schemas.microsoft.com/office/powerpoint/2010/main" val="984447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40</a:t>
            </a:fld>
            <a:endParaRPr lang="en-US"/>
          </a:p>
        </p:txBody>
      </p:sp>
    </p:spTree>
    <p:extLst>
      <p:ext uri="{BB962C8B-B14F-4D97-AF65-F5344CB8AC3E}">
        <p14:creationId xmlns:p14="http://schemas.microsoft.com/office/powerpoint/2010/main" val="16070886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Encode information as angles (4</a:t>
            </a:r>
            <a:r>
              <a:rPr lang="en-US" baseline="30000"/>
              <a:t>th</a:t>
            </a:r>
            <a:r>
              <a:rPr lang="en-US"/>
              <a:t> on the list)</a:t>
            </a:r>
          </a:p>
        </p:txBody>
      </p:sp>
      <p:sp>
        <p:nvSpPr>
          <p:cNvPr id="4" name="Slide Number Placeholder 3"/>
          <p:cNvSpPr>
            <a:spLocks noGrp="1"/>
          </p:cNvSpPr>
          <p:nvPr>
            <p:ph type="sldNum" sz="quarter" idx="5"/>
          </p:nvPr>
        </p:nvSpPr>
        <p:spPr/>
        <p:txBody>
          <a:bodyPr/>
          <a:lstStyle/>
          <a:p>
            <a:fld id="{CAD6AD3A-E91B-934C-81CD-4C1A27393FE5}" type="slidenum">
              <a:rPr lang="en-US"/>
              <a:t>41</a:t>
            </a:fld>
            <a:endParaRPr lang="en-US"/>
          </a:p>
        </p:txBody>
      </p:sp>
    </p:spTree>
    <p:extLst>
      <p:ext uri="{BB962C8B-B14F-4D97-AF65-F5344CB8AC3E}">
        <p14:creationId xmlns:p14="http://schemas.microsoft.com/office/powerpoint/2010/main" val="4776146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lovely pie chart shows the proportion of the world’s population in each of the different regions in the tuberculosis dataset. This is not any better than a table.</a:t>
            </a:r>
          </a:p>
        </p:txBody>
      </p:sp>
      <p:sp>
        <p:nvSpPr>
          <p:cNvPr id="4" name="Slide Number Placeholder 3"/>
          <p:cNvSpPr>
            <a:spLocks noGrp="1"/>
          </p:cNvSpPr>
          <p:nvPr>
            <p:ph type="sldNum" sz="quarter" idx="5"/>
          </p:nvPr>
        </p:nvSpPr>
        <p:spPr/>
        <p:txBody>
          <a:bodyPr/>
          <a:lstStyle/>
          <a:p>
            <a:fld id="{CAD6AD3A-E91B-934C-81CD-4C1A27393FE5}" type="slidenum">
              <a:rPr lang="en-US"/>
              <a:t>42</a:t>
            </a:fld>
            <a:endParaRPr lang="en-US"/>
          </a:p>
        </p:txBody>
      </p:sp>
    </p:spTree>
    <p:extLst>
      <p:ext uri="{BB962C8B-B14F-4D97-AF65-F5344CB8AC3E}">
        <p14:creationId xmlns:p14="http://schemas.microsoft.com/office/powerpoint/2010/main" val="1299772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Certainly the donut should be avoided since now the area of a complex shape encodes the proportion of the population</a:t>
            </a:r>
          </a:p>
        </p:txBody>
      </p:sp>
      <p:sp>
        <p:nvSpPr>
          <p:cNvPr id="4" name="Slide Number Placeholder 3"/>
          <p:cNvSpPr>
            <a:spLocks noGrp="1"/>
          </p:cNvSpPr>
          <p:nvPr>
            <p:ph type="sldNum" sz="quarter" idx="5"/>
          </p:nvPr>
        </p:nvSpPr>
        <p:spPr/>
        <p:txBody>
          <a:bodyPr/>
          <a:lstStyle/>
          <a:p>
            <a:fld id="{CAD6AD3A-E91B-934C-81CD-4C1A27393FE5}" type="slidenum">
              <a:rPr lang="en-US"/>
              <a:t>43</a:t>
            </a:fld>
            <a:endParaRPr lang="en-US"/>
          </a:p>
        </p:txBody>
      </p:sp>
    </p:spTree>
    <p:extLst>
      <p:ext uri="{BB962C8B-B14F-4D97-AF65-F5344CB8AC3E}">
        <p14:creationId xmlns:p14="http://schemas.microsoft.com/office/powerpoint/2010/main" val="55842664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44</a:t>
            </a:fld>
            <a:endParaRPr lang="en-US"/>
          </a:p>
        </p:txBody>
      </p:sp>
    </p:spTree>
    <p:extLst>
      <p:ext uri="{BB962C8B-B14F-4D97-AF65-F5344CB8AC3E}">
        <p14:creationId xmlns:p14="http://schemas.microsoft.com/office/powerpoint/2010/main" val="18613898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Certainly, this information (population proportion for 218 countries) must be in a table or summarized in a different way</a:t>
            </a:r>
          </a:p>
        </p:txBody>
      </p:sp>
      <p:sp>
        <p:nvSpPr>
          <p:cNvPr id="4" name="Slide Number Placeholder 3"/>
          <p:cNvSpPr>
            <a:spLocks noGrp="1"/>
          </p:cNvSpPr>
          <p:nvPr>
            <p:ph type="sldNum" sz="quarter" idx="5"/>
          </p:nvPr>
        </p:nvSpPr>
        <p:spPr/>
        <p:txBody>
          <a:bodyPr/>
          <a:lstStyle/>
          <a:p>
            <a:fld id="{CAD6AD3A-E91B-934C-81CD-4C1A27393FE5}" type="slidenum">
              <a:rPr lang="en-US"/>
              <a:t>45</a:t>
            </a:fld>
            <a:endParaRPr lang="en-US"/>
          </a:p>
        </p:txBody>
      </p:sp>
    </p:spTree>
    <p:extLst>
      <p:ext uri="{BB962C8B-B14F-4D97-AF65-F5344CB8AC3E}">
        <p14:creationId xmlns:p14="http://schemas.microsoft.com/office/powerpoint/2010/main" val="40714410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46</a:t>
            </a:fld>
            <a:endParaRPr lang="en-US"/>
          </a:p>
        </p:txBody>
      </p:sp>
    </p:spTree>
    <p:extLst>
      <p:ext uri="{BB962C8B-B14F-4D97-AF65-F5344CB8AC3E}">
        <p14:creationId xmlns:p14="http://schemas.microsoft.com/office/powerpoint/2010/main" val="4082809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of ASSEMBLY we easily perceive the colors as groups</a:t>
            </a:r>
          </a:p>
          <a:p>
            <a:r>
              <a:rPr lang="en-US"/>
              <a:t>Law of Similarity – we tend to see elements that are physically similar to each other as parts of the same object</a:t>
            </a:r>
          </a:p>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47</a:t>
            </a:fld>
            <a:endParaRPr lang="en-US"/>
          </a:p>
        </p:txBody>
      </p:sp>
    </p:spTree>
    <p:extLst>
      <p:ext uri="{BB962C8B-B14F-4D97-AF65-F5344CB8AC3E}">
        <p14:creationId xmlns:p14="http://schemas.microsoft.com/office/powerpoint/2010/main" val="1459110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Shape doesn’t work as well in this case because the differences in the shapes are difficult to perceive</a:t>
            </a:r>
          </a:p>
        </p:txBody>
      </p:sp>
      <p:sp>
        <p:nvSpPr>
          <p:cNvPr id="4" name="Slide Number Placeholder 3"/>
          <p:cNvSpPr>
            <a:spLocks noGrp="1"/>
          </p:cNvSpPr>
          <p:nvPr>
            <p:ph type="sldNum" sz="quarter" idx="5"/>
          </p:nvPr>
        </p:nvSpPr>
        <p:spPr/>
        <p:txBody>
          <a:bodyPr/>
          <a:lstStyle/>
          <a:p>
            <a:fld id="{CAD6AD3A-E91B-934C-81CD-4C1A27393FE5}" type="slidenum">
              <a:rPr lang="en-US"/>
              <a:t>48</a:t>
            </a:fld>
            <a:endParaRPr lang="en-US"/>
          </a:p>
        </p:txBody>
      </p:sp>
    </p:spTree>
    <p:extLst>
      <p:ext uri="{BB962C8B-B14F-4D97-AF65-F5344CB8AC3E}">
        <p14:creationId xmlns:p14="http://schemas.microsoft.com/office/powerpoint/2010/main" val="4023933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these shapes are pretty effective because they look so different from one another</a:t>
            </a:r>
          </a:p>
          <a:p>
            <a:endParaRPr lang="en-US"/>
          </a:p>
          <a:p>
            <a:r>
              <a:rPr lang="en-US"/>
              <a:t>Human eyes are really good at detecting curvature</a:t>
            </a:r>
          </a:p>
        </p:txBody>
      </p:sp>
      <p:sp>
        <p:nvSpPr>
          <p:cNvPr id="4" name="Slide Number Placeholder 3"/>
          <p:cNvSpPr>
            <a:spLocks noGrp="1"/>
          </p:cNvSpPr>
          <p:nvPr>
            <p:ph type="sldNum" sz="quarter" idx="5"/>
          </p:nvPr>
        </p:nvSpPr>
        <p:spPr/>
        <p:txBody>
          <a:bodyPr/>
          <a:lstStyle/>
          <a:p>
            <a:fld id="{CAD6AD3A-E91B-934C-81CD-4C1A27393FE5}" type="slidenum">
              <a:rPr lang="en-US"/>
              <a:t>49</a:t>
            </a:fld>
            <a:endParaRPr lang="en-US"/>
          </a:p>
        </p:txBody>
      </p:sp>
    </p:spTree>
    <p:extLst>
      <p:ext uri="{BB962C8B-B14F-4D97-AF65-F5344CB8AC3E}">
        <p14:creationId xmlns:p14="http://schemas.microsoft.com/office/powerpoint/2010/main" val="317156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AHA!</a:t>
            </a:r>
          </a:p>
          <a:p>
            <a:r>
              <a:rPr lang="en-US"/>
              <a:t>Pre-attentive processing – you see it before you think it. Subconscious accumulation of data</a:t>
            </a:r>
          </a:p>
          <a:p>
            <a:r>
              <a:rPr lang="en-US"/>
              <a:t>Best data viz makes use of pre-attentive processing of the effect that you want the audience to grasp</a:t>
            </a:r>
          </a:p>
        </p:txBody>
      </p:sp>
      <p:sp>
        <p:nvSpPr>
          <p:cNvPr id="4" name="Slide Number Placeholder 3"/>
          <p:cNvSpPr>
            <a:spLocks noGrp="1"/>
          </p:cNvSpPr>
          <p:nvPr>
            <p:ph type="sldNum" sz="quarter" idx="5"/>
          </p:nvPr>
        </p:nvSpPr>
        <p:spPr/>
        <p:txBody>
          <a:bodyPr/>
          <a:lstStyle/>
          <a:p>
            <a:fld id="{CAD6AD3A-E91B-934C-81CD-4C1A27393FE5}" type="slidenum">
              <a:rPr lang="en-US"/>
              <a:t>5</a:t>
            </a:fld>
            <a:endParaRPr lang="en-US"/>
          </a:p>
        </p:txBody>
      </p:sp>
    </p:spTree>
    <p:extLst>
      <p:ext uri="{BB962C8B-B14F-4D97-AF65-F5344CB8AC3E}">
        <p14:creationId xmlns:p14="http://schemas.microsoft.com/office/powerpoint/2010/main" val="3954483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You'd think this would be a great encoding, but it's terrible because of the similar curvature of the sixes and eights.</a:t>
            </a:r>
          </a:p>
        </p:txBody>
      </p:sp>
      <p:sp>
        <p:nvSpPr>
          <p:cNvPr id="4" name="Slide Number Placeholder 3"/>
          <p:cNvSpPr>
            <a:spLocks noGrp="1"/>
          </p:cNvSpPr>
          <p:nvPr>
            <p:ph type="sldNum" sz="quarter" idx="5"/>
          </p:nvPr>
        </p:nvSpPr>
        <p:spPr/>
        <p:txBody>
          <a:bodyPr/>
          <a:lstStyle/>
          <a:p>
            <a:fld id="{CAD6AD3A-E91B-934C-81CD-4C1A27393FE5}" type="slidenum">
              <a:rPr lang="en-US"/>
              <a:t>50</a:t>
            </a:fld>
            <a:endParaRPr lang="en-US"/>
          </a:p>
        </p:txBody>
      </p:sp>
    </p:spTree>
    <p:extLst>
      <p:ext uri="{BB962C8B-B14F-4D97-AF65-F5344CB8AC3E}">
        <p14:creationId xmlns:p14="http://schemas.microsoft.com/office/powerpoint/2010/main" val="28210774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Encode same info in two channels – hue and angle</a:t>
            </a:r>
          </a:p>
        </p:txBody>
      </p:sp>
      <p:sp>
        <p:nvSpPr>
          <p:cNvPr id="4" name="Slide Number Placeholder 3"/>
          <p:cNvSpPr>
            <a:spLocks noGrp="1"/>
          </p:cNvSpPr>
          <p:nvPr>
            <p:ph type="sldNum" sz="quarter" idx="5"/>
          </p:nvPr>
        </p:nvSpPr>
        <p:spPr/>
        <p:txBody>
          <a:bodyPr/>
          <a:lstStyle/>
          <a:p>
            <a:fld id="{CAD6AD3A-E91B-934C-81CD-4C1A27393FE5}" type="slidenum">
              <a:rPr lang="en-US"/>
              <a:t>51</a:t>
            </a:fld>
            <a:endParaRPr lang="en-US"/>
          </a:p>
        </p:txBody>
      </p:sp>
    </p:spTree>
    <p:extLst>
      <p:ext uri="{BB962C8B-B14F-4D97-AF65-F5344CB8AC3E}">
        <p14:creationId xmlns:p14="http://schemas.microsoft.com/office/powerpoint/2010/main" val="9592237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Overlaying linear fits encloses space and makes the grouped objects very strong.</a:t>
            </a:r>
          </a:p>
        </p:txBody>
      </p:sp>
      <p:sp>
        <p:nvSpPr>
          <p:cNvPr id="4" name="Slide Number Placeholder 3"/>
          <p:cNvSpPr>
            <a:spLocks noGrp="1"/>
          </p:cNvSpPr>
          <p:nvPr>
            <p:ph type="sldNum" sz="quarter" idx="5"/>
          </p:nvPr>
        </p:nvSpPr>
        <p:spPr/>
        <p:txBody>
          <a:bodyPr/>
          <a:lstStyle/>
          <a:p>
            <a:fld id="{CAD6AD3A-E91B-934C-81CD-4C1A27393FE5}" type="slidenum">
              <a:rPr lang="en-US"/>
              <a:t>52</a:t>
            </a:fld>
            <a:endParaRPr lang="en-US"/>
          </a:p>
        </p:txBody>
      </p:sp>
    </p:spTree>
    <p:extLst>
      <p:ext uri="{BB962C8B-B14F-4D97-AF65-F5344CB8AC3E}">
        <p14:creationId xmlns:p14="http://schemas.microsoft.com/office/powerpoint/2010/main" val="11195086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 of Proximity encourages our eyes to make 8 groupings here, one for each clarity class.</a:t>
            </a:r>
          </a:p>
          <a:p>
            <a:r>
              <a:rPr lang="en-US"/>
              <a:t>Difficult to tell how diamonds of “Good” cut change over clarity v. how diamonds of “Premium” cut change over clarity</a:t>
            </a:r>
          </a:p>
        </p:txBody>
      </p:sp>
      <p:sp>
        <p:nvSpPr>
          <p:cNvPr id="4" name="Slide Number Placeholder 3"/>
          <p:cNvSpPr>
            <a:spLocks noGrp="1"/>
          </p:cNvSpPr>
          <p:nvPr>
            <p:ph type="sldNum" sz="quarter" idx="5"/>
          </p:nvPr>
        </p:nvSpPr>
        <p:spPr/>
        <p:txBody>
          <a:bodyPr/>
          <a:lstStyle/>
          <a:p>
            <a:fld id="{CAD6AD3A-E91B-934C-81CD-4C1A27393FE5}" type="slidenum">
              <a:rPr lang="en-US"/>
              <a:t>53</a:t>
            </a:fld>
            <a:endParaRPr lang="en-US"/>
          </a:p>
        </p:txBody>
      </p:sp>
    </p:spTree>
    <p:extLst>
      <p:ext uri="{BB962C8B-B14F-4D97-AF65-F5344CB8AC3E}">
        <p14:creationId xmlns:p14="http://schemas.microsoft.com/office/powerpoint/2010/main" val="10273431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better since it helps our eye group by cut and then comparisons by clarity are made via the common scale</a:t>
            </a:r>
          </a:p>
        </p:txBody>
      </p:sp>
      <p:sp>
        <p:nvSpPr>
          <p:cNvPr id="4" name="Slide Number Placeholder 3"/>
          <p:cNvSpPr>
            <a:spLocks noGrp="1"/>
          </p:cNvSpPr>
          <p:nvPr>
            <p:ph type="sldNum" sz="quarter" idx="5"/>
          </p:nvPr>
        </p:nvSpPr>
        <p:spPr/>
        <p:txBody>
          <a:bodyPr/>
          <a:lstStyle/>
          <a:p>
            <a:fld id="{CAD6AD3A-E91B-934C-81CD-4C1A27393FE5}" type="slidenum">
              <a:rPr lang="en-US"/>
              <a:t>54</a:t>
            </a:fld>
            <a:endParaRPr lang="en-US"/>
          </a:p>
        </p:txBody>
      </p:sp>
    </p:spTree>
    <p:extLst>
      <p:ext uri="{BB962C8B-B14F-4D97-AF65-F5344CB8AC3E}">
        <p14:creationId xmlns:p14="http://schemas.microsoft.com/office/powerpoint/2010/main" val="10431514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55</a:t>
            </a:fld>
            <a:endParaRPr lang="en-US"/>
          </a:p>
        </p:txBody>
      </p:sp>
    </p:spTree>
    <p:extLst>
      <p:ext uri="{BB962C8B-B14F-4D97-AF65-F5344CB8AC3E}">
        <p14:creationId xmlns:p14="http://schemas.microsoft.com/office/powerpoint/2010/main" val="25832718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detection is trivial but actually, for people not used to seeing a variety of data viz, this could be a challenge.</a:t>
            </a:r>
          </a:p>
          <a:p>
            <a:r>
              <a:rPr lang="en-US"/>
              <a:t>Here each point represents one car</a:t>
            </a:r>
          </a:p>
        </p:txBody>
      </p:sp>
      <p:sp>
        <p:nvSpPr>
          <p:cNvPr id="4" name="Slide Number Placeholder 3"/>
          <p:cNvSpPr>
            <a:spLocks noGrp="1"/>
          </p:cNvSpPr>
          <p:nvPr>
            <p:ph type="sldNum" sz="quarter" idx="5"/>
          </p:nvPr>
        </p:nvSpPr>
        <p:spPr/>
        <p:txBody>
          <a:bodyPr/>
          <a:lstStyle/>
          <a:p>
            <a:fld id="{CAD6AD3A-E91B-934C-81CD-4C1A27393FE5}" type="slidenum">
              <a:rPr lang="en-US"/>
              <a:t>56</a:t>
            </a:fld>
            <a:endParaRPr lang="en-US"/>
          </a:p>
        </p:txBody>
      </p:sp>
    </p:spTree>
    <p:extLst>
      <p:ext uri="{BB962C8B-B14F-4D97-AF65-F5344CB8AC3E}">
        <p14:creationId xmlns:p14="http://schemas.microsoft.com/office/powerpoint/2010/main" val="303146341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each point represents a country in a given year</a:t>
            </a:r>
          </a:p>
        </p:txBody>
      </p:sp>
      <p:sp>
        <p:nvSpPr>
          <p:cNvPr id="4" name="Slide Number Placeholder 3"/>
          <p:cNvSpPr>
            <a:spLocks noGrp="1"/>
          </p:cNvSpPr>
          <p:nvPr>
            <p:ph type="sldNum" sz="quarter" idx="5"/>
          </p:nvPr>
        </p:nvSpPr>
        <p:spPr/>
        <p:txBody>
          <a:bodyPr/>
          <a:lstStyle/>
          <a:p>
            <a:fld id="{CAD6AD3A-E91B-934C-81CD-4C1A27393FE5}" type="slidenum">
              <a:rPr lang="en-US"/>
              <a:t>57</a:t>
            </a:fld>
            <a:endParaRPr lang="en-US"/>
          </a:p>
        </p:txBody>
      </p:sp>
    </p:spTree>
    <p:extLst>
      <p:ext uri="{BB962C8B-B14F-4D97-AF65-F5344CB8AC3E}">
        <p14:creationId xmlns:p14="http://schemas.microsoft.com/office/powerpoint/2010/main" val="36520173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giving too little visual weight to the points, too little contrast in luminance between the points and the background, we make detection more difficult in this viz</a:t>
            </a:r>
          </a:p>
        </p:txBody>
      </p:sp>
      <p:sp>
        <p:nvSpPr>
          <p:cNvPr id="4" name="Slide Number Placeholder 3"/>
          <p:cNvSpPr>
            <a:spLocks noGrp="1"/>
          </p:cNvSpPr>
          <p:nvPr>
            <p:ph type="sldNum" sz="quarter" idx="5"/>
          </p:nvPr>
        </p:nvSpPr>
        <p:spPr/>
        <p:txBody>
          <a:bodyPr/>
          <a:lstStyle/>
          <a:p>
            <a:fld id="{CAD6AD3A-E91B-934C-81CD-4C1A27393FE5}" type="slidenum">
              <a:rPr lang="en-US"/>
              <a:t>58</a:t>
            </a:fld>
            <a:endParaRPr lang="en-US"/>
          </a:p>
        </p:txBody>
      </p:sp>
    </p:spTree>
    <p:extLst>
      <p:ext uri="{BB962C8B-B14F-4D97-AF65-F5344CB8AC3E}">
        <p14:creationId xmlns:p14="http://schemas.microsoft.com/office/powerpoint/2010/main" val="2560299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 points are too small</a:t>
            </a:r>
          </a:p>
        </p:txBody>
      </p:sp>
      <p:sp>
        <p:nvSpPr>
          <p:cNvPr id="4" name="Slide Number Placeholder 3"/>
          <p:cNvSpPr>
            <a:spLocks noGrp="1"/>
          </p:cNvSpPr>
          <p:nvPr>
            <p:ph type="sldNum" sz="quarter" idx="5"/>
          </p:nvPr>
        </p:nvSpPr>
        <p:spPr/>
        <p:txBody>
          <a:bodyPr/>
          <a:lstStyle/>
          <a:p>
            <a:fld id="{CAD6AD3A-E91B-934C-81CD-4C1A27393FE5}" type="slidenum">
              <a:rPr lang="en-US"/>
              <a:t>59</a:t>
            </a:fld>
            <a:endParaRPr lang="en-US"/>
          </a:p>
        </p:txBody>
      </p:sp>
    </p:spTree>
    <p:extLst>
      <p:ext uri="{BB962C8B-B14F-4D97-AF65-F5344CB8AC3E}">
        <p14:creationId xmlns:p14="http://schemas.microsoft.com/office/powerpoint/2010/main" val="23559281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a:t>
            </a:fld>
            <a:endParaRPr lang="en-US"/>
          </a:p>
        </p:txBody>
      </p:sp>
    </p:spTree>
    <p:extLst>
      <p:ext uri="{BB962C8B-B14F-4D97-AF65-F5344CB8AC3E}">
        <p14:creationId xmlns:p14="http://schemas.microsoft.com/office/powerpoint/2010/main" val="188174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other elements that compete with the points for detection</a:t>
            </a:r>
          </a:p>
        </p:txBody>
      </p:sp>
      <p:sp>
        <p:nvSpPr>
          <p:cNvPr id="4" name="Slide Number Placeholder 3"/>
          <p:cNvSpPr>
            <a:spLocks noGrp="1"/>
          </p:cNvSpPr>
          <p:nvPr>
            <p:ph type="sldNum" sz="quarter" idx="5"/>
          </p:nvPr>
        </p:nvSpPr>
        <p:spPr/>
        <p:txBody>
          <a:bodyPr/>
          <a:lstStyle/>
          <a:p>
            <a:fld id="{CAD6AD3A-E91B-934C-81CD-4C1A27393FE5}" type="slidenum">
              <a:rPr lang="en-US"/>
              <a:t>60</a:t>
            </a:fld>
            <a:endParaRPr lang="en-US"/>
          </a:p>
        </p:txBody>
      </p:sp>
    </p:spTree>
    <p:extLst>
      <p:ext uri="{BB962C8B-B14F-4D97-AF65-F5344CB8AC3E}">
        <p14:creationId xmlns:p14="http://schemas.microsoft.com/office/powerpoint/2010/main" val="327219354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Excel’s defaults are pretty bad, specifically you should change the saturation of the gridlines so that they fade into the background and consider making the data line bolder</a:t>
            </a:r>
          </a:p>
        </p:txBody>
      </p:sp>
      <p:sp>
        <p:nvSpPr>
          <p:cNvPr id="4" name="Slide Number Placeholder 3"/>
          <p:cNvSpPr>
            <a:spLocks noGrp="1"/>
          </p:cNvSpPr>
          <p:nvPr>
            <p:ph type="sldNum" sz="quarter" idx="5"/>
          </p:nvPr>
        </p:nvSpPr>
        <p:spPr/>
        <p:txBody>
          <a:bodyPr/>
          <a:lstStyle/>
          <a:p>
            <a:fld id="{CAD6AD3A-E91B-934C-81CD-4C1A27393FE5}" type="slidenum">
              <a:rPr lang="en-US"/>
              <a:t>61</a:t>
            </a:fld>
            <a:endParaRPr lang="en-US"/>
          </a:p>
        </p:txBody>
      </p:sp>
    </p:spTree>
    <p:extLst>
      <p:ext uri="{BB962C8B-B14F-4D97-AF65-F5344CB8AC3E}">
        <p14:creationId xmlns:p14="http://schemas.microsoft.com/office/powerpoint/2010/main" val="50326228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62</a:t>
            </a:fld>
            <a:endParaRPr lang="en-US"/>
          </a:p>
        </p:txBody>
      </p:sp>
    </p:spTree>
    <p:extLst>
      <p:ext uri="{BB962C8B-B14F-4D97-AF65-F5344CB8AC3E}">
        <p14:creationId xmlns:p14="http://schemas.microsoft.com/office/powerpoint/2010/main" val="28444442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have gridlines at all?</a:t>
            </a:r>
          </a:p>
          <a:p>
            <a:r>
              <a:rPr lang="en-US"/>
              <a:t>How does the peak in Tuvalu’s TB incidence compare to the same time period in Kiribati – hard to tell without gridlines</a:t>
            </a:r>
          </a:p>
        </p:txBody>
      </p:sp>
      <p:sp>
        <p:nvSpPr>
          <p:cNvPr id="4" name="Slide Number Placeholder 3"/>
          <p:cNvSpPr>
            <a:spLocks noGrp="1"/>
          </p:cNvSpPr>
          <p:nvPr>
            <p:ph type="sldNum" sz="quarter" idx="5"/>
          </p:nvPr>
        </p:nvSpPr>
        <p:spPr/>
        <p:txBody>
          <a:bodyPr/>
          <a:lstStyle/>
          <a:p>
            <a:fld id="{CAD6AD3A-E91B-934C-81CD-4C1A27393FE5}" type="slidenum">
              <a:rPr lang="en-US"/>
              <a:t>63</a:t>
            </a:fld>
            <a:endParaRPr lang="en-US"/>
          </a:p>
        </p:txBody>
      </p:sp>
    </p:spTree>
    <p:extLst>
      <p:ext uri="{BB962C8B-B14F-4D97-AF65-F5344CB8AC3E}">
        <p14:creationId xmlns:p14="http://schemas.microsoft.com/office/powerpoint/2010/main" val="24311803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Same plot but with gridlines. With the simple addition of gridlines we are able to see that in 2003 Tuvalu’s TB incidence peak is above 350 while in Kiribati in 2003 it is up at 400. Because we are looking within a smaller box, we are more easily able to detect small differences</a:t>
            </a:r>
          </a:p>
        </p:txBody>
      </p:sp>
      <p:sp>
        <p:nvSpPr>
          <p:cNvPr id="4" name="Slide Number Placeholder 3"/>
          <p:cNvSpPr>
            <a:spLocks noGrp="1"/>
          </p:cNvSpPr>
          <p:nvPr>
            <p:ph type="sldNum" sz="quarter" idx="5"/>
          </p:nvPr>
        </p:nvSpPr>
        <p:spPr/>
        <p:txBody>
          <a:bodyPr/>
          <a:lstStyle/>
          <a:p>
            <a:fld id="{CAD6AD3A-E91B-934C-81CD-4C1A27393FE5}" type="slidenum">
              <a:rPr lang="en-US"/>
              <a:t>64</a:t>
            </a:fld>
            <a:endParaRPr lang="en-US"/>
          </a:p>
        </p:txBody>
      </p:sp>
    </p:spTree>
    <p:extLst>
      <p:ext uri="{BB962C8B-B14F-4D97-AF65-F5344CB8AC3E}">
        <p14:creationId xmlns:p14="http://schemas.microsoft.com/office/powerpoint/2010/main" val="2390911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Even better would be all 4 countries on the same plot so we don’t have to do 2 separate lookups</a:t>
            </a:r>
          </a:p>
        </p:txBody>
      </p:sp>
      <p:sp>
        <p:nvSpPr>
          <p:cNvPr id="4" name="Slide Number Placeholder 3"/>
          <p:cNvSpPr>
            <a:spLocks noGrp="1"/>
          </p:cNvSpPr>
          <p:nvPr>
            <p:ph type="sldNum" sz="quarter" idx="5"/>
          </p:nvPr>
        </p:nvSpPr>
        <p:spPr/>
        <p:txBody>
          <a:bodyPr/>
          <a:lstStyle/>
          <a:p>
            <a:fld id="{CAD6AD3A-E91B-934C-81CD-4C1A27393FE5}" type="slidenum">
              <a:rPr lang="en-US"/>
              <a:t>65</a:t>
            </a:fld>
            <a:endParaRPr lang="en-US"/>
          </a:p>
        </p:txBody>
      </p:sp>
    </p:spTree>
    <p:extLst>
      <p:ext uri="{BB962C8B-B14F-4D97-AF65-F5344CB8AC3E}">
        <p14:creationId xmlns:p14="http://schemas.microsoft.com/office/powerpoint/2010/main" val="1629898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66</a:t>
            </a:fld>
            <a:endParaRPr lang="en-US"/>
          </a:p>
        </p:txBody>
      </p:sp>
    </p:spTree>
    <p:extLst>
      <p:ext uri="{BB962C8B-B14F-4D97-AF65-F5344CB8AC3E}">
        <p14:creationId xmlns:p14="http://schemas.microsoft.com/office/powerpoint/2010/main" val="42710069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67</a:t>
            </a:fld>
            <a:endParaRPr lang="en-US"/>
          </a:p>
        </p:txBody>
      </p:sp>
    </p:spTree>
    <p:extLst>
      <p:ext uri="{BB962C8B-B14F-4D97-AF65-F5344CB8AC3E}">
        <p14:creationId xmlns:p14="http://schemas.microsoft.com/office/powerpoint/2010/main" val="5685582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include 0 since we are relying on preattentive processing of color saturation to tell us the incidence of TB relative to 0</a:t>
            </a:r>
          </a:p>
        </p:txBody>
      </p:sp>
      <p:sp>
        <p:nvSpPr>
          <p:cNvPr id="4" name="Slide Number Placeholder 3"/>
          <p:cNvSpPr>
            <a:spLocks noGrp="1"/>
          </p:cNvSpPr>
          <p:nvPr>
            <p:ph type="sldNum" sz="quarter" idx="5"/>
          </p:nvPr>
        </p:nvSpPr>
        <p:spPr/>
        <p:txBody>
          <a:bodyPr/>
          <a:lstStyle/>
          <a:p>
            <a:fld id="{CAD6AD3A-E91B-934C-81CD-4C1A27393FE5}" type="slidenum">
              <a:rPr lang="en-US"/>
              <a:t>68</a:t>
            </a:fld>
            <a:endParaRPr lang="en-US"/>
          </a:p>
        </p:txBody>
      </p:sp>
    </p:spTree>
    <p:extLst>
      <p:ext uri="{BB962C8B-B14F-4D97-AF65-F5344CB8AC3E}">
        <p14:creationId xmlns:p14="http://schemas.microsoft.com/office/powerpoint/2010/main" val="28366685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zero should be included since the size of the area of the dot corresponds directly to the TB incidence relative to 0. 0 TB would have 0 area</a:t>
            </a:r>
          </a:p>
        </p:txBody>
      </p:sp>
      <p:sp>
        <p:nvSpPr>
          <p:cNvPr id="4" name="Slide Number Placeholder 3"/>
          <p:cNvSpPr>
            <a:spLocks noGrp="1"/>
          </p:cNvSpPr>
          <p:nvPr>
            <p:ph type="sldNum" sz="quarter" idx="5"/>
          </p:nvPr>
        </p:nvSpPr>
        <p:spPr/>
        <p:txBody>
          <a:bodyPr/>
          <a:lstStyle/>
          <a:p>
            <a:fld id="{CAD6AD3A-E91B-934C-81CD-4C1A27393FE5}" type="slidenum">
              <a:rPr lang="en-US"/>
              <a:t>69</a:t>
            </a:fld>
            <a:endParaRPr lang="en-US"/>
          </a:p>
        </p:txBody>
      </p:sp>
    </p:spTree>
    <p:extLst>
      <p:ext uri="{BB962C8B-B14F-4D97-AF65-F5344CB8AC3E}">
        <p14:creationId xmlns:p14="http://schemas.microsoft.com/office/powerpoint/2010/main" val="2440280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a:t>
            </a:fld>
            <a:endParaRPr lang="en-US"/>
          </a:p>
        </p:txBody>
      </p:sp>
    </p:spTree>
    <p:extLst>
      <p:ext uri="{BB962C8B-B14F-4D97-AF65-F5344CB8AC3E}">
        <p14:creationId xmlns:p14="http://schemas.microsoft.com/office/powerpoint/2010/main" val="14357011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about in a plot like this where the encoding is position on a common scale. Is including zero on the scale important? For the tuberculosis dataset, we did include 0 but only because it was close to the minimum tb value</a:t>
            </a:r>
          </a:p>
        </p:txBody>
      </p:sp>
      <p:sp>
        <p:nvSpPr>
          <p:cNvPr id="4" name="Slide Number Placeholder 3"/>
          <p:cNvSpPr>
            <a:spLocks noGrp="1"/>
          </p:cNvSpPr>
          <p:nvPr>
            <p:ph type="sldNum" sz="quarter" idx="5"/>
          </p:nvPr>
        </p:nvSpPr>
        <p:spPr/>
        <p:txBody>
          <a:bodyPr/>
          <a:lstStyle/>
          <a:p>
            <a:fld id="{CAD6AD3A-E91B-934C-81CD-4C1A27393FE5}" type="slidenum">
              <a:rPr lang="en-US"/>
              <a:t>70</a:t>
            </a:fld>
            <a:endParaRPr lang="en-US"/>
          </a:p>
        </p:txBody>
      </p:sp>
    </p:spTree>
    <p:extLst>
      <p:ext uri="{BB962C8B-B14F-4D97-AF65-F5344CB8AC3E}">
        <p14:creationId xmlns:p14="http://schemas.microsoft.com/office/powerpoint/2010/main" val="13807942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dataset, the minimum miles per gallon any model of car gets is above 10. Because we are comparing the positions with each other rather than the length of the bars, including zero here is not necessary and just wastes space.</a:t>
            </a:r>
          </a:p>
        </p:txBody>
      </p:sp>
      <p:sp>
        <p:nvSpPr>
          <p:cNvPr id="4" name="Slide Number Placeholder 3"/>
          <p:cNvSpPr>
            <a:spLocks noGrp="1"/>
          </p:cNvSpPr>
          <p:nvPr>
            <p:ph type="sldNum" sz="quarter" idx="5"/>
          </p:nvPr>
        </p:nvSpPr>
        <p:spPr/>
        <p:txBody>
          <a:bodyPr/>
          <a:lstStyle/>
          <a:p>
            <a:fld id="{CAD6AD3A-E91B-934C-81CD-4C1A27393FE5}" type="slidenum">
              <a:rPr lang="en-US"/>
              <a:t>71</a:t>
            </a:fld>
            <a:endParaRPr lang="en-US"/>
          </a:p>
        </p:txBody>
      </p:sp>
    </p:spTree>
    <p:extLst>
      <p:ext uri="{BB962C8B-B14F-4D97-AF65-F5344CB8AC3E}">
        <p14:creationId xmlns:p14="http://schemas.microsoft.com/office/powerpoint/2010/main" val="364593111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chart – people say that readers are comparing position of the ends of the bar but if you draw the bar, I say you are encouraging people to detect and compare the lengths of the bar. Therefore, they should start at zero</a:t>
            </a:r>
          </a:p>
        </p:txBody>
      </p:sp>
      <p:sp>
        <p:nvSpPr>
          <p:cNvPr id="4" name="Slide Number Placeholder 3"/>
          <p:cNvSpPr>
            <a:spLocks noGrp="1"/>
          </p:cNvSpPr>
          <p:nvPr>
            <p:ph type="sldNum" sz="quarter" idx="5"/>
          </p:nvPr>
        </p:nvSpPr>
        <p:spPr/>
        <p:txBody>
          <a:bodyPr/>
          <a:lstStyle/>
          <a:p>
            <a:fld id="{CAD6AD3A-E91B-934C-81CD-4C1A27393FE5}" type="slidenum">
              <a:rPr lang="en-US"/>
              <a:t>72</a:t>
            </a:fld>
            <a:endParaRPr lang="en-US"/>
          </a:p>
        </p:txBody>
      </p:sp>
    </p:spTree>
    <p:extLst>
      <p:ext uri="{BB962C8B-B14F-4D97-AF65-F5344CB8AC3E}">
        <p14:creationId xmlns:p14="http://schemas.microsoft.com/office/powerpoint/2010/main" val="380048065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chart – people say that readers are comparing position of the ends of the bar but if you draw the bar, I say you are encouraging people to detect and compare the lengths of the bar. Therefore, they should start at zero</a:t>
            </a:r>
          </a:p>
        </p:txBody>
      </p:sp>
      <p:sp>
        <p:nvSpPr>
          <p:cNvPr id="4" name="Slide Number Placeholder 3"/>
          <p:cNvSpPr>
            <a:spLocks noGrp="1"/>
          </p:cNvSpPr>
          <p:nvPr>
            <p:ph type="sldNum" sz="quarter" idx="5"/>
          </p:nvPr>
        </p:nvSpPr>
        <p:spPr/>
        <p:txBody>
          <a:bodyPr/>
          <a:lstStyle/>
          <a:p>
            <a:fld id="{CAD6AD3A-E91B-934C-81CD-4C1A27393FE5}" type="slidenum">
              <a:rPr lang="en-US"/>
              <a:t>73</a:t>
            </a:fld>
            <a:endParaRPr lang="en-US"/>
          </a:p>
        </p:txBody>
      </p:sp>
    </p:spTree>
    <p:extLst>
      <p:ext uri="{BB962C8B-B14F-4D97-AF65-F5344CB8AC3E}">
        <p14:creationId xmlns:p14="http://schemas.microsoft.com/office/powerpoint/2010/main" val="283873562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74</a:t>
            </a:fld>
            <a:endParaRPr lang="en-US"/>
          </a:p>
        </p:txBody>
      </p:sp>
    </p:spTree>
    <p:extLst>
      <p:ext uri="{BB962C8B-B14F-4D97-AF65-F5344CB8AC3E}">
        <p14:creationId xmlns:p14="http://schemas.microsoft.com/office/powerpoint/2010/main" val="13569093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75</a:t>
            </a:fld>
            <a:endParaRPr lang="en-US"/>
          </a:p>
        </p:txBody>
      </p:sp>
    </p:spTree>
    <p:extLst>
      <p:ext uri="{BB962C8B-B14F-4D97-AF65-F5344CB8AC3E}">
        <p14:creationId xmlns:p14="http://schemas.microsoft.com/office/powerpoint/2010/main" val="36370713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76</a:t>
            </a:fld>
            <a:endParaRPr lang="en-US"/>
          </a:p>
        </p:txBody>
      </p:sp>
    </p:spTree>
    <p:extLst>
      <p:ext uri="{BB962C8B-B14F-4D97-AF65-F5344CB8AC3E}">
        <p14:creationId xmlns:p14="http://schemas.microsoft.com/office/powerpoint/2010/main" val="1087006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8</a:t>
            </a:fld>
            <a:endParaRPr lang="en-US"/>
          </a:p>
        </p:txBody>
      </p:sp>
    </p:spTree>
    <p:extLst>
      <p:ext uri="{BB962C8B-B14F-4D97-AF65-F5344CB8AC3E}">
        <p14:creationId xmlns:p14="http://schemas.microsoft.com/office/powerpoint/2010/main" val="266390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9</a:t>
            </a:fld>
            <a:endParaRPr lang="en-US"/>
          </a:p>
        </p:txBody>
      </p:sp>
    </p:spTree>
    <p:extLst>
      <p:ext uri="{BB962C8B-B14F-4D97-AF65-F5344CB8AC3E}">
        <p14:creationId xmlns:p14="http://schemas.microsoft.com/office/powerpoint/2010/main" val="9477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982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66018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42208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66836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440E4-93A8-9F4D-BADE-B939157FCFAA}" type="datetimeFigureOut">
              <a:rPr lang="en-US" smtClean="0"/>
              <a:t>4/3/20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93439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440E4-93A8-9F4D-BADE-B939157FCFAA}" type="datetimeFigureOut">
              <a:rPr lang="en-US" smtClean="0"/>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590891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440E4-93A8-9F4D-BADE-B939157FCFAA}" type="datetimeFigureOut">
              <a:rPr lang="en-US" smtClean="0"/>
              <a:t>4/3/20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14703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440E4-93A8-9F4D-BADE-B939157FCFAA}" type="datetimeFigureOut">
              <a:rPr lang="en-US" smtClean="0"/>
              <a:t>4/3/20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33943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40E4-93A8-9F4D-BADE-B939157FCFAA}" type="datetimeFigureOut">
              <a:rPr lang="en-US" smtClean="0"/>
              <a:t>4/3/20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2179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9E440E4-93A8-9F4D-BADE-B939157FCFAA}" type="datetimeFigureOut">
              <a:rPr lang="en-US" smtClean="0"/>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83629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9E440E4-93A8-9F4D-BADE-B939157FCFAA}" type="datetimeFigureOut">
              <a:rPr lang="en-US" smtClean="0"/>
              <a:t>4/3/20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286182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C9E440E4-93A8-9F4D-BADE-B939157FCFAA}" type="datetimeFigureOut">
              <a:rPr lang="en-US" smtClean="0"/>
              <a:t>4/3/20</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6B0C7BA6-DE71-5D4C-ACCC-B208A5689938}" type="slidenum">
              <a:rPr lang="en-US" smtClean="0"/>
              <a:t>‹#›</a:t>
            </a:fld>
            <a:endParaRPr lang="en-US"/>
          </a:p>
        </p:txBody>
      </p:sp>
    </p:spTree>
    <p:extLst>
      <p:ext uri="{BB962C8B-B14F-4D97-AF65-F5344CB8AC3E}">
        <p14:creationId xmlns:p14="http://schemas.microsoft.com/office/powerpoint/2010/main" val="350110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chart" Target="../charts/chart3.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chart" Target="../charts/chart4.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kbroman/Talk_Graphs" TargetMode="External"/><Relationship Id="rId2" Type="http://schemas.openxmlformats.org/officeDocument/2006/relationships/hyperlink" Target="https://www.youtube.com/watch?v=fSgEeI2Xpdc&amp;feature=youtu.be" TargetMode="External"/><Relationship Id="rId1" Type="http://schemas.openxmlformats.org/officeDocument/2006/relationships/slideLayout" Target="../slideLayouts/slideLayout2.xml"/><Relationship Id="rId5" Type="http://schemas.openxmlformats.org/officeDocument/2006/relationships/hyperlink" Target="https://www.slideshare.net/ClausWilke/giving-effective-presentations-oct-2016" TargetMode="External"/><Relationship Id="rId4" Type="http://schemas.openxmlformats.org/officeDocument/2006/relationships/hyperlink" Target="https://serialmentor.com/dataviz/"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7D80-7E77-614A-BF02-3DDD97CFAE62}"/>
              </a:ext>
            </a:extLst>
          </p:cNvPr>
          <p:cNvSpPr>
            <a:spLocks noGrp="1"/>
          </p:cNvSpPr>
          <p:nvPr>
            <p:ph type="ctrTitle"/>
          </p:nvPr>
        </p:nvSpPr>
        <p:spPr>
          <a:xfrm>
            <a:off x="282388" y="140891"/>
            <a:ext cx="9507071" cy="2172003"/>
          </a:xfrm>
        </p:spPr>
        <p:txBody>
          <a:bodyPr>
            <a:normAutofit/>
          </a:bodyPr>
          <a:lstStyle/>
          <a:p>
            <a:r>
              <a:rPr lang="en-US" sz="7200" b="1"/>
              <a:t>How Humans See Data: </a:t>
            </a:r>
            <a:r>
              <a:rPr lang="en-US" sz="5400"/>
              <a:t>Best Practices for Data Viz</a:t>
            </a:r>
            <a:endParaRPr lang="en-US"/>
          </a:p>
        </p:txBody>
      </p:sp>
      <p:sp>
        <p:nvSpPr>
          <p:cNvPr id="3" name="Subtitle 2">
            <a:extLst>
              <a:ext uri="{FF2B5EF4-FFF2-40B4-BE49-F238E27FC236}">
                <a16:creationId xmlns:a16="http://schemas.microsoft.com/office/drawing/2014/main" id="{2352E14B-4445-BB45-919F-000B9F38BA3B}"/>
              </a:ext>
            </a:extLst>
          </p:cNvPr>
          <p:cNvSpPr>
            <a:spLocks noGrp="1"/>
          </p:cNvSpPr>
          <p:nvPr>
            <p:ph type="subTitle" idx="1"/>
          </p:nvPr>
        </p:nvSpPr>
        <p:spPr>
          <a:xfrm>
            <a:off x="120198" y="6745235"/>
            <a:ext cx="7543800" cy="1876530"/>
          </a:xfrm>
        </p:spPr>
        <p:txBody>
          <a:bodyPr/>
          <a:lstStyle/>
          <a:p>
            <a:pPr algn="l"/>
            <a:r>
              <a:rPr lang="en-US"/>
              <a:t>Marieke Jones, PhD</a:t>
            </a:r>
          </a:p>
          <a:p>
            <a:pPr algn="l"/>
            <a:r>
              <a:rPr lang="en-US"/>
              <a:t>2020</a:t>
            </a:r>
          </a:p>
        </p:txBody>
      </p:sp>
      <p:pic>
        <p:nvPicPr>
          <p:cNvPr id="1026" name="Picture 2" descr="Image result for uva health">
            <a:extLst>
              <a:ext uri="{FF2B5EF4-FFF2-40B4-BE49-F238E27FC236}">
                <a16:creationId xmlns:a16="http://schemas.microsoft.com/office/drawing/2014/main" id="{26F5148B-18C4-104A-9FF6-F69346E67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230" y="7342094"/>
            <a:ext cx="2303681" cy="344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ramid pie chart">
            <a:extLst>
              <a:ext uri="{FF2B5EF4-FFF2-40B4-BE49-F238E27FC236}">
                <a16:creationId xmlns:a16="http://schemas.microsoft.com/office/drawing/2014/main" id="{1D321789-02A2-F948-91E2-6F0FE3E5A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2" y="2626384"/>
            <a:ext cx="68834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03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6B561DB-11D5-E54A-9CC1-8E4CBEB3DC70}"/>
              </a:ext>
            </a:extLst>
          </p:cNvPr>
          <p:cNvSpPr>
            <a:spLocks noGrp="1"/>
          </p:cNvSpPr>
          <p:nvPr>
            <p:ph type="title"/>
          </p:nvPr>
        </p:nvSpPr>
        <p:spPr/>
        <p:txBody>
          <a:bodyPr/>
          <a:lstStyle/>
          <a:p>
            <a:r>
              <a:rPr lang="en-US"/>
              <a:t>Estimation</a:t>
            </a:r>
          </a:p>
        </p:txBody>
      </p:sp>
      <p:sp>
        <p:nvSpPr>
          <p:cNvPr id="4" name="Content Placeholder 3">
            <a:extLst>
              <a:ext uri="{FF2B5EF4-FFF2-40B4-BE49-F238E27FC236}">
                <a16:creationId xmlns:a16="http://schemas.microsoft.com/office/drawing/2014/main" id="{4875B214-FA1A-B546-BC0B-3D302009626B}"/>
              </a:ext>
            </a:extLst>
          </p:cNvPr>
          <p:cNvSpPr>
            <a:spLocks noGrp="1"/>
          </p:cNvSpPr>
          <p:nvPr>
            <p:ph idx="1"/>
          </p:nvPr>
        </p:nvSpPr>
        <p:spPr>
          <a:xfrm>
            <a:off x="691515" y="2069042"/>
            <a:ext cx="3565175" cy="4931516"/>
          </a:xfrm>
        </p:spPr>
        <p:txBody>
          <a:bodyPr/>
          <a:lstStyle/>
          <a:p>
            <a:r>
              <a:rPr lang="en-US"/>
              <a:t>Discrimination</a:t>
            </a:r>
          </a:p>
          <a:p>
            <a:r>
              <a:rPr lang="en-US"/>
              <a:t>Ranking</a:t>
            </a:r>
          </a:p>
          <a:p>
            <a:r>
              <a:rPr lang="en-US"/>
              <a:t>Ratioing</a:t>
            </a:r>
          </a:p>
        </p:txBody>
      </p:sp>
      <p:sp>
        <p:nvSpPr>
          <p:cNvPr id="5" name="Content Placeholder 3">
            <a:extLst>
              <a:ext uri="{FF2B5EF4-FFF2-40B4-BE49-F238E27FC236}">
                <a16:creationId xmlns:a16="http://schemas.microsoft.com/office/drawing/2014/main" id="{6B64B99D-A0DC-0943-9E35-2DC6D40983ED}"/>
              </a:ext>
            </a:extLst>
          </p:cNvPr>
          <p:cNvSpPr txBox="1">
            <a:spLocks/>
          </p:cNvSpPr>
          <p:nvPr/>
        </p:nvSpPr>
        <p:spPr>
          <a:xfrm>
            <a:off x="4388872" y="2069042"/>
            <a:ext cx="3097464" cy="4931516"/>
          </a:xfrm>
          <a:prstGeom prst="rect">
            <a:avLst/>
          </a:prstGeom>
        </p:spPr>
        <p:txBody>
          <a:bodyPr vert="horz" lIns="91440" tIns="45720" rIns="91440" bIns="45720" rtlCol="0">
            <a:norm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a:t>X = Y or X != Y</a:t>
            </a:r>
          </a:p>
          <a:p>
            <a:pPr marL="0" indent="0">
              <a:buNone/>
            </a:pPr>
            <a:r>
              <a:rPr lang="en-US"/>
              <a:t>X &lt; Y or X &gt; Y</a:t>
            </a:r>
          </a:p>
          <a:p>
            <a:pPr marL="0" indent="0">
              <a:buNone/>
            </a:pPr>
            <a:r>
              <a:rPr lang="en-US"/>
              <a:t>X / Y = ?</a:t>
            </a:r>
          </a:p>
        </p:txBody>
      </p:sp>
      <p:sp>
        <p:nvSpPr>
          <p:cNvPr id="6" name="TextBox 5">
            <a:extLst>
              <a:ext uri="{FF2B5EF4-FFF2-40B4-BE49-F238E27FC236}">
                <a16:creationId xmlns:a16="http://schemas.microsoft.com/office/drawing/2014/main" id="{13ED5BBB-FEDD-844E-BC6A-4C87014F9CC0}"/>
              </a:ext>
            </a:extLst>
          </p:cNvPr>
          <p:cNvSpPr txBox="1"/>
          <p:nvPr/>
        </p:nvSpPr>
        <p:spPr>
          <a:xfrm>
            <a:off x="716888" y="4645159"/>
            <a:ext cx="8649997" cy="523220"/>
          </a:xfrm>
          <a:prstGeom prst="rect">
            <a:avLst/>
          </a:prstGeom>
          <a:noFill/>
        </p:spPr>
        <p:txBody>
          <a:bodyPr wrap="none" rtlCol="0">
            <a:spAutoFit/>
          </a:bodyPr>
          <a:lstStyle/>
          <a:p>
            <a:r>
              <a:rPr lang="en-US" sz="2800" b="1">
                <a:solidFill>
                  <a:srgbClr val="E77200"/>
                </a:solidFill>
              </a:rPr>
              <a:t>Comparison </a:t>
            </a:r>
            <a:r>
              <a:rPr lang="en-US" sz="2800" b="1"/>
              <a:t>of data points is often the purpose of the viz</a:t>
            </a:r>
          </a:p>
        </p:txBody>
      </p:sp>
      <p:sp>
        <p:nvSpPr>
          <p:cNvPr id="7" name="TextBox 6">
            <a:extLst>
              <a:ext uri="{FF2B5EF4-FFF2-40B4-BE49-F238E27FC236}">
                <a16:creationId xmlns:a16="http://schemas.microsoft.com/office/drawing/2014/main" id="{30FD3249-EB80-DD47-B9A3-0C998BE420D6}"/>
              </a:ext>
            </a:extLst>
          </p:cNvPr>
          <p:cNvSpPr txBox="1"/>
          <p:nvPr/>
        </p:nvSpPr>
        <p:spPr>
          <a:xfrm>
            <a:off x="716888" y="6234549"/>
            <a:ext cx="3720662" cy="1015663"/>
          </a:xfrm>
          <a:prstGeom prst="rect">
            <a:avLst/>
          </a:prstGeom>
          <a:noFill/>
        </p:spPr>
        <p:txBody>
          <a:bodyPr wrap="square" rtlCol="0">
            <a:spAutoFit/>
          </a:bodyPr>
          <a:lstStyle/>
          <a:p>
            <a:r>
              <a:rPr lang="en-US" sz="2000"/>
              <a:t>Edward Tufte: “At the heart of quantitative reasoning is a single question: Compared to what?”</a:t>
            </a:r>
          </a:p>
        </p:txBody>
      </p:sp>
    </p:spTree>
    <p:extLst>
      <p:ext uri="{BB962C8B-B14F-4D97-AF65-F5344CB8AC3E}">
        <p14:creationId xmlns:p14="http://schemas.microsoft.com/office/powerpoint/2010/main" val="169648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53723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b="1">
                <a:solidFill>
                  <a:srgbClr val="E77200"/>
                </a:solidFill>
              </a:rPr>
              <a:t>Color hue</a:t>
            </a:r>
          </a:p>
        </p:txBody>
      </p:sp>
    </p:spTree>
    <p:extLst>
      <p:ext uri="{BB962C8B-B14F-4D97-AF65-F5344CB8AC3E}">
        <p14:creationId xmlns:p14="http://schemas.microsoft.com/office/powerpoint/2010/main" val="236175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AF2A-B363-B045-99C7-897B4870D686}"/>
              </a:ext>
            </a:extLst>
          </p:cNvPr>
          <p:cNvSpPr>
            <a:spLocks noGrp="1"/>
          </p:cNvSpPr>
          <p:nvPr>
            <p:ph type="title"/>
          </p:nvPr>
        </p:nvSpPr>
        <p:spPr>
          <a:xfrm>
            <a:off x="297377" y="-137983"/>
            <a:ext cx="8675370" cy="1502305"/>
          </a:xfrm>
        </p:spPr>
        <p:txBody>
          <a:bodyPr/>
          <a:lstStyle/>
          <a:p>
            <a:r>
              <a:rPr lang="en-US"/>
              <a:t>Color is really 3 things</a:t>
            </a:r>
          </a:p>
        </p:txBody>
      </p:sp>
      <p:pic>
        <p:nvPicPr>
          <p:cNvPr id="5" name="Picture 4">
            <a:extLst>
              <a:ext uri="{FF2B5EF4-FFF2-40B4-BE49-F238E27FC236}">
                <a16:creationId xmlns:a16="http://schemas.microsoft.com/office/drawing/2014/main" id="{0400EDB6-4133-494F-BFBA-5B9D6B8245DE}"/>
              </a:ext>
            </a:extLst>
          </p:cNvPr>
          <p:cNvPicPr>
            <a:picLocks noChangeAspect="1"/>
          </p:cNvPicPr>
          <p:nvPr/>
        </p:nvPicPr>
        <p:blipFill>
          <a:blip r:embed="rId3"/>
          <a:stretch>
            <a:fillRect/>
          </a:stretch>
        </p:blipFill>
        <p:spPr>
          <a:xfrm>
            <a:off x="266700" y="1214164"/>
            <a:ext cx="9525000" cy="2222500"/>
          </a:xfrm>
          <a:prstGeom prst="rect">
            <a:avLst/>
          </a:prstGeom>
        </p:spPr>
      </p:pic>
      <p:pic>
        <p:nvPicPr>
          <p:cNvPr id="7" name="Picture 6">
            <a:extLst>
              <a:ext uri="{FF2B5EF4-FFF2-40B4-BE49-F238E27FC236}">
                <a16:creationId xmlns:a16="http://schemas.microsoft.com/office/drawing/2014/main" id="{D9561917-A9DB-F144-A7EA-4249EE499C80}"/>
              </a:ext>
            </a:extLst>
          </p:cNvPr>
          <p:cNvPicPr>
            <a:picLocks noChangeAspect="1"/>
          </p:cNvPicPr>
          <p:nvPr/>
        </p:nvPicPr>
        <p:blipFill>
          <a:blip r:embed="rId4"/>
          <a:stretch>
            <a:fillRect/>
          </a:stretch>
        </p:blipFill>
        <p:spPr>
          <a:xfrm>
            <a:off x="297377" y="3327400"/>
            <a:ext cx="9525000" cy="2222500"/>
          </a:xfrm>
          <a:prstGeom prst="rect">
            <a:avLst/>
          </a:prstGeom>
        </p:spPr>
      </p:pic>
      <p:pic>
        <p:nvPicPr>
          <p:cNvPr id="9" name="Picture 8">
            <a:extLst>
              <a:ext uri="{FF2B5EF4-FFF2-40B4-BE49-F238E27FC236}">
                <a16:creationId xmlns:a16="http://schemas.microsoft.com/office/drawing/2014/main" id="{A8949C76-9F52-6944-94CE-5F1F6A2083E9}"/>
              </a:ext>
            </a:extLst>
          </p:cNvPr>
          <p:cNvPicPr>
            <a:picLocks noChangeAspect="1"/>
          </p:cNvPicPr>
          <p:nvPr/>
        </p:nvPicPr>
        <p:blipFill>
          <a:blip r:embed="rId5"/>
          <a:stretch>
            <a:fillRect/>
          </a:stretch>
        </p:blipFill>
        <p:spPr>
          <a:xfrm>
            <a:off x="297377" y="5549900"/>
            <a:ext cx="9525000" cy="2222500"/>
          </a:xfrm>
          <a:prstGeom prst="rect">
            <a:avLst/>
          </a:prstGeom>
        </p:spPr>
      </p:pic>
    </p:spTree>
    <p:extLst>
      <p:ext uri="{BB962C8B-B14F-4D97-AF65-F5344CB8AC3E}">
        <p14:creationId xmlns:p14="http://schemas.microsoft.com/office/powerpoint/2010/main" val="3189377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401A89-E795-144A-A539-0C317DEE6F58}"/>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2285995" y="1845043"/>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2285995" y="1687205"/>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2285995" y="130113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2285995" y="5579541"/>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6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F0E6527-AC65-1F46-A9A4-F9741FB1374D}"/>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2301761" y="1845043"/>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2301761" y="1687384"/>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2301761" y="130113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2301761" y="5579541"/>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5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95C68-01FA-E747-B10A-8B33D4B2715D}"/>
              </a:ext>
            </a:extLst>
          </p:cNvPr>
          <p:cNvSpPr txBox="1"/>
          <p:nvPr/>
        </p:nvSpPr>
        <p:spPr>
          <a:xfrm>
            <a:off x="623455" y="1662545"/>
            <a:ext cx="9171710" cy="1754326"/>
          </a:xfrm>
          <a:prstGeom prst="rect">
            <a:avLst/>
          </a:prstGeom>
          <a:noFill/>
        </p:spPr>
        <p:txBody>
          <a:bodyPr wrap="square" rtlCol="0">
            <a:spAutoFit/>
          </a:bodyPr>
          <a:lstStyle/>
          <a:p>
            <a:pPr algn="ctr"/>
            <a:r>
              <a:rPr lang="en-US" sz="5400"/>
              <a:t>Alphabetical order is almost </a:t>
            </a:r>
            <a:r>
              <a:rPr lang="en-US" sz="5400">
                <a:solidFill>
                  <a:srgbClr val="E77200"/>
                </a:solidFill>
              </a:rPr>
              <a:t>never</a:t>
            </a:r>
            <a:r>
              <a:rPr lang="en-US" sz="5400"/>
              <a:t> the correct order</a:t>
            </a:r>
          </a:p>
        </p:txBody>
      </p:sp>
    </p:spTree>
    <p:extLst>
      <p:ext uri="{BB962C8B-B14F-4D97-AF65-F5344CB8AC3E}">
        <p14:creationId xmlns:p14="http://schemas.microsoft.com/office/powerpoint/2010/main" val="417918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560D6D-4019-E94B-A03A-DAE790844D2C}"/>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6" name="Straight Arrow Connector 5">
            <a:extLst>
              <a:ext uri="{FF2B5EF4-FFF2-40B4-BE49-F238E27FC236}">
                <a16:creationId xmlns:a16="http://schemas.microsoft.com/office/drawing/2014/main" id="{6E6BE07D-1462-6D44-A03B-4305D7522B28}"/>
              </a:ext>
            </a:extLst>
          </p:cNvPr>
          <p:cNvCxnSpPr>
            <a:cxnSpLocks/>
          </p:cNvCxnSpPr>
          <p:nvPr/>
        </p:nvCxnSpPr>
        <p:spPr>
          <a:xfrm>
            <a:off x="2285994" y="6779650"/>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3DD854-6284-3441-A1D6-26F1AC781657}"/>
              </a:ext>
            </a:extLst>
          </p:cNvPr>
          <p:cNvCxnSpPr>
            <a:cxnSpLocks/>
          </p:cNvCxnSpPr>
          <p:nvPr/>
        </p:nvCxnSpPr>
        <p:spPr>
          <a:xfrm>
            <a:off x="2285994" y="3043221"/>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D400280-B218-A94B-9047-95DCA32F59AB}"/>
              </a:ext>
            </a:extLst>
          </p:cNvPr>
          <p:cNvCxnSpPr>
            <a:cxnSpLocks/>
          </p:cNvCxnSpPr>
          <p:nvPr/>
        </p:nvCxnSpPr>
        <p:spPr>
          <a:xfrm>
            <a:off x="2285994" y="664564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4580D9-3124-594C-B02F-D7EAC0041966}"/>
              </a:ext>
            </a:extLst>
          </p:cNvPr>
          <p:cNvCxnSpPr>
            <a:cxnSpLocks/>
          </p:cNvCxnSpPr>
          <p:nvPr/>
        </p:nvCxnSpPr>
        <p:spPr>
          <a:xfrm>
            <a:off x="2285994" y="638519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0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2C54B0-215E-CE44-907D-13E74FD57C5F}"/>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6" name="Straight Arrow Connector 5">
            <a:extLst>
              <a:ext uri="{FF2B5EF4-FFF2-40B4-BE49-F238E27FC236}">
                <a16:creationId xmlns:a16="http://schemas.microsoft.com/office/drawing/2014/main" id="{2D80183F-696C-8A4D-AC71-9336DF6F761D}"/>
              </a:ext>
            </a:extLst>
          </p:cNvPr>
          <p:cNvCxnSpPr>
            <a:cxnSpLocks/>
          </p:cNvCxnSpPr>
          <p:nvPr/>
        </p:nvCxnSpPr>
        <p:spPr>
          <a:xfrm>
            <a:off x="2285994" y="6779650"/>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813B5C-314D-7146-A0F4-672191566D1D}"/>
              </a:ext>
            </a:extLst>
          </p:cNvPr>
          <p:cNvCxnSpPr>
            <a:cxnSpLocks/>
          </p:cNvCxnSpPr>
          <p:nvPr/>
        </p:nvCxnSpPr>
        <p:spPr>
          <a:xfrm>
            <a:off x="2285994" y="3043212"/>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576525-C19C-A14A-B61F-1E8859A8BA35}"/>
              </a:ext>
            </a:extLst>
          </p:cNvPr>
          <p:cNvCxnSpPr>
            <a:cxnSpLocks/>
          </p:cNvCxnSpPr>
          <p:nvPr/>
        </p:nvCxnSpPr>
        <p:spPr>
          <a:xfrm>
            <a:off x="2285994" y="664564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F2D59-B325-7743-B3C6-636477436B37}"/>
              </a:ext>
            </a:extLst>
          </p:cNvPr>
          <p:cNvCxnSpPr>
            <a:cxnSpLocks/>
          </p:cNvCxnSpPr>
          <p:nvPr/>
        </p:nvCxnSpPr>
        <p:spPr>
          <a:xfrm>
            <a:off x="2285994" y="638519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a:t>
            </a:r>
            <a:r>
              <a:rPr lang="en-US" b="1">
                <a:solidFill>
                  <a:srgbClr val="E77200"/>
                </a:solidFill>
              </a:rPr>
              <a:t>color saturation</a:t>
            </a:r>
          </a:p>
          <a:p>
            <a:pPr marL="514350" indent="-514350">
              <a:buAutoNum type="arabicPeriod"/>
            </a:pPr>
            <a:r>
              <a:rPr lang="en-US"/>
              <a:t>Color hue</a:t>
            </a:r>
          </a:p>
        </p:txBody>
      </p:sp>
    </p:spTree>
    <p:extLst>
      <p:ext uri="{BB962C8B-B14F-4D97-AF65-F5344CB8AC3E}">
        <p14:creationId xmlns:p14="http://schemas.microsoft.com/office/powerpoint/2010/main" val="60551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15D5-BEF0-CB48-8C2F-EFCEB6427CAC}"/>
              </a:ext>
            </a:extLst>
          </p:cNvPr>
          <p:cNvSpPr>
            <a:spLocks noGrp="1"/>
          </p:cNvSpPr>
          <p:nvPr>
            <p:ph type="title"/>
          </p:nvPr>
        </p:nvSpPr>
        <p:spPr>
          <a:xfrm>
            <a:off x="268014" y="413810"/>
            <a:ext cx="9701897" cy="1502305"/>
          </a:xfrm>
        </p:spPr>
        <p:txBody>
          <a:bodyPr>
            <a:normAutofit/>
          </a:bodyPr>
          <a:lstStyle/>
          <a:p>
            <a:r>
              <a:rPr lang="en-US" sz="4400"/>
              <a:t>Raw data </a:t>
            </a:r>
            <a:r>
              <a:rPr lang="en-US" sz="4400">
                <a:sym typeface="Wingdings" pitchFamily="2" charset="2"/>
              </a:rPr>
              <a:t> Picture for communication</a:t>
            </a:r>
            <a:endParaRPr lang="en-US" sz="4400"/>
          </a:p>
        </p:txBody>
      </p:sp>
      <p:pic>
        <p:nvPicPr>
          <p:cNvPr id="5" name="Picture 2" descr="Image result for uva health">
            <a:extLst>
              <a:ext uri="{FF2B5EF4-FFF2-40B4-BE49-F238E27FC236}">
                <a16:creationId xmlns:a16="http://schemas.microsoft.com/office/drawing/2014/main" id="{2AEFF32D-02BB-BC4A-8C95-1E10BF1A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400368-FD4F-0B4D-ADB7-95AA018CF454}"/>
              </a:ext>
            </a:extLst>
          </p:cNvPr>
          <p:cNvPicPr>
            <a:picLocks noChangeAspect="1"/>
          </p:cNvPicPr>
          <p:nvPr/>
        </p:nvPicPr>
        <p:blipFill>
          <a:blip r:embed="rId4"/>
          <a:stretch>
            <a:fillRect/>
          </a:stretch>
        </p:blipFill>
        <p:spPr>
          <a:xfrm>
            <a:off x="409903" y="1461375"/>
            <a:ext cx="9144000" cy="5511800"/>
          </a:xfrm>
          <a:prstGeom prst="rect">
            <a:avLst/>
          </a:prstGeom>
        </p:spPr>
      </p:pic>
    </p:spTree>
    <p:extLst>
      <p:ext uri="{BB962C8B-B14F-4D97-AF65-F5344CB8AC3E}">
        <p14:creationId xmlns:p14="http://schemas.microsoft.com/office/powerpoint/2010/main" val="277140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AE699A-9397-174E-B832-918E4E317D45}"/>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09632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7B3FAD-4E0B-F14C-8693-D60988C664C7}"/>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65686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b="1">
                <a:solidFill>
                  <a:srgbClr val="E77200"/>
                </a:solidFill>
              </a:rPr>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128689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20C6980-65AC-F947-B702-D97879EAD472}"/>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5" name="Straight Arrow Connector 4">
            <a:extLst>
              <a:ext uri="{FF2B5EF4-FFF2-40B4-BE49-F238E27FC236}">
                <a16:creationId xmlns:a16="http://schemas.microsoft.com/office/drawing/2014/main" id="{6F1367F6-EE9D-7F48-9E00-C9754CCBBB39}"/>
              </a:ext>
            </a:extLst>
          </p:cNvPr>
          <p:cNvCxnSpPr>
            <a:cxnSpLocks/>
          </p:cNvCxnSpPr>
          <p:nvPr/>
        </p:nvCxnSpPr>
        <p:spPr>
          <a:xfrm>
            <a:off x="4821382" y="3342767"/>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E2C4BD6-EDB3-9748-A7B1-D3E26148756C}"/>
              </a:ext>
            </a:extLst>
          </p:cNvPr>
          <p:cNvCxnSpPr>
            <a:cxnSpLocks/>
          </p:cNvCxnSpPr>
          <p:nvPr/>
        </p:nvCxnSpPr>
        <p:spPr>
          <a:xfrm>
            <a:off x="2301760" y="6692940"/>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72040FB2-E631-B049-888B-98C3A2349961}"/>
              </a:ext>
            </a:extLst>
          </p:cNvPr>
          <p:cNvCxnSpPr>
            <a:cxnSpLocks/>
          </p:cNvCxnSpPr>
          <p:nvPr/>
        </p:nvCxnSpPr>
        <p:spPr>
          <a:xfrm>
            <a:off x="3589758" y="6692940"/>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61DC4C3-CBB9-CA43-8213-618AEF0302C9}"/>
              </a:ext>
            </a:extLst>
          </p:cNvPr>
          <p:cNvCxnSpPr>
            <a:cxnSpLocks/>
          </p:cNvCxnSpPr>
          <p:nvPr/>
        </p:nvCxnSpPr>
        <p:spPr>
          <a:xfrm>
            <a:off x="6085485" y="6692940"/>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9319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5"/>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6"/>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Image result for bubble chart gapminder">
            <a:extLst>
              <a:ext uri="{FF2B5EF4-FFF2-40B4-BE49-F238E27FC236}">
                <a16:creationId xmlns:a16="http://schemas.microsoft.com/office/drawing/2014/main" id="{28FE3925-E786-824F-9900-11D2D6130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361786"/>
            <a:ext cx="9274052" cy="491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1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b="1">
                <a:solidFill>
                  <a:srgbClr val="E77200"/>
                </a:solidFill>
              </a:rPr>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792871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3007981-E483-FB43-88A0-2A0A8284B71B}"/>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D95D27CF-464F-464E-8645-64ECBB3B600A}"/>
              </a:ext>
            </a:extLst>
          </p:cNvPr>
          <p:cNvCxnSpPr>
            <a:cxnSpLocks/>
          </p:cNvCxnSpPr>
          <p:nvPr/>
        </p:nvCxnSpPr>
        <p:spPr>
          <a:xfrm>
            <a:off x="1762871" y="1592795"/>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23373A4-B2B0-FA44-964D-C9E5A6182C02}"/>
              </a:ext>
            </a:extLst>
          </p:cNvPr>
          <p:cNvCxnSpPr>
            <a:cxnSpLocks/>
          </p:cNvCxnSpPr>
          <p:nvPr/>
        </p:nvCxnSpPr>
        <p:spPr>
          <a:xfrm>
            <a:off x="1762871" y="5384402"/>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B0D0F81-7E3F-1B48-B861-312916CCE362}"/>
              </a:ext>
            </a:extLst>
          </p:cNvPr>
          <p:cNvCxnSpPr>
            <a:cxnSpLocks/>
          </p:cNvCxnSpPr>
          <p:nvPr/>
        </p:nvCxnSpPr>
        <p:spPr>
          <a:xfrm>
            <a:off x="2706889" y="1592795"/>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65BCA1C-4BBA-6D4B-A221-8DE5AA42219B}"/>
              </a:ext>
            </a:extLst>
          </p:cNvPr>
          <p:cNvCxnSpPr>
            <a:cxnSpLocks/>
          </p:cNvCxnSpPr>
          <p:nvPr/>
        </p:nvCxnSpPr>
        <p:spPr>
          <a:xfrm>
            <a:off x="4622398" y="1592794"/>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69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03945D8-F72A-D94C-A5B2-92AC2334FF47}"/>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82508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b="1">
                <a:solidFill>
                  <a:srgbClr val="E77200"/>
                </a:solidFill>
              </a:rPr>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405924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DC3D655-F850-5E4C-BA1E-7E9CB5684C0E}"/>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8D314407-4174-BF4F-BA3C-C4EB1DC1478C}"/>
              </a:ext>
            </a:extLst>
          </p:cNvPr>
          <p:cNvCxnSpPr>
            <a:cxnSpLocks/>
          </p:cNvCxnSpPr>
          <p:nvPr/>
        </p:nvCxnSpPr>
        <p:spPr>
          <a:xfrm>
            <a:off x="2254224" y="6353981"/>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7EF3CC-02C3-5047-B16F-5B70E1293A9E}"/>
              </a:ext>
            </a:extLst>
          </p:cNvPr>
          <p:cNvCxnSpPr>
            <a:cxnSpLocks/>
          </p:cNvCxnSpPr>
          <p:nvPr/>
        </p:nvCxnSpPr>
        <p:spPr>
          <a:xfrm>
            <a:off x="2240134" y="6629875"/>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D69E5D3-1DC6-9D47-AB0D-24783B1AE920}"/>
              </a:ext>
            </a:extLst>
          </p:cNvPr>
          <p:cNvCxnSpPr>
            <a:cxnSpLocks/>
          </p:cNvCxnSpPr>
          <p:nvPr/>
        </p:nvCxnSpPr>
        <p:spPr>
          <a:xfrm>
            <a:off x="2238458" y="5660295"/>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92D764-D013-0442-8E03-A79949675F49}"/>
              </a:ext>
            </a:extLst>
          </p:cNvPr>
          <p:cNvCxnSpPr>
            <a:cxnSpLocks/>
          </p:cNvCxnSpPr>
          <p:nvPr/>
        </p:nvCxnSpPr>
        <p:spPr>
          <a:xfrm>
            <a:off x="2238458" y="5535314"/>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6F90210-8A3C-F848-9303-16FD63ADDFB4}"/>
              </a:ext>
            </a:extLst>
          </p:cNvPr>
          <p:cNvSpPr/>
          <p:nvPr/>
        </p:nvSpPr>
        <p:spPr>
          <a:xfrm>
            <a:off x="7785218" y="5971927"/>
            <a:ext cx="1231504" cy="10766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BC55B18-2D9C-B54F-BB1B-EF9B66944557}"/>
              </a:ext>
            </a:extLst>
          </p:cNvPr>
          <p:cNvSpPr txBox="1"/>
          <p:nvPr/>
        </p:nvSpPr>
        <p:spPr>
          <a:xfrm>
            <a:off x="7421951" y="5695814"/>
            <a:ext cx="1958037" cy="276999"/>
          </a:xfrm>
          <a:prstGeom prst="rect">
            <a:avLst/>
          </a:prstGeom>
          <a:noFill/>
        </p:spPr>
        <p:txBody>
          <a:bodyPr wrap="none" rtlCol="0">
            <a:spAutoFit/>
          </a:bodyPr>
          <a:lstStyle/>
          <a:p>
            <a:r>
              <a:rPr lang="en-US" sz="1200">
                <a:latin typeface="Arial" panose="020B0604020202020204" pitchFamily="34" charset="0"/>
                <a:cs typeface="Arial" panose="020B0604020202020204" pitchFamily="34" charset="0"/>
              </a:rPr>
              <a:t>200 cases of TB per 100K</a:t>
            </a:r>
          </a:p>
        </p:txBody>
      </p:sp>
    </p:spTree>
    <p:extLst>
      <p:ext uri="{BB962C8B-B14F-4D97-AF65-F5344CB8AC3E}">
        <p14:creationId xmlns:p14="http://schemas.microsoft.com/office/powerpoint/2010/main" val="355255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A33908-791A-D040-9013-C45BBCE1456A}"/>
              </a:ext>
            </a:extLst>
          </p:cNvPr>
          <p:cNvSpPr txBox="1"/>
          <p:nvPr/>
        </p:nvSpPr>
        <p:spPr>
          <a:xfrm>
            <a:off x="772511" y="6047391"/>
            <a:ext cx="308098" cy="531620"/>
          </a:xfrm>
          <a:prstGeom prst="rect">
            <a:avLst/>
          </a:prstGeom>
          <a:noFill/>
        </p:spPr>
        <p:txBody>
          <a:bodyPr wrap="none" rtlCol="0">
            <a:spAutoFit/>
          </a:bodyPr>
          <a:lstStyle/>
          <a:p>
            <a:pPr>
              <a:lnSpc>
                <a:spcPts val="920"/>
              </a:lnSpc>
            </a:pPr>
            <a:r>
              <a:rPr lang="en-US" sz="3600" b="1"/>
              <a:t>.</a:t>
            </a:r>
          </a:p>
          <a:p>
            <a:pPr>
              <a:lnSpc>
                <a:spcPts val="920"/>
              </a:lnSpc>
            </a:pPr>
            <a:r>
              <a:rPr lang="en-US" sz="3600" b="1"/>
              <a:t>.</a:t>
            </a:r>
          </a:p>
          <a:p>
            <a:pPr>
              <a:lnSpc>
                <a:spcPts val="920"/>
              </a:lnSpc>
            </a:pPr>
            <a:r>
              <a:rPr lang="en-US" sz="3600" b="1"/>
              <a:t>.</a:t>
            </a:r>
          </a:p>
        </p:txBody>
      </p:sp>
      <p:pic>
        <p:nvPicPr>
          <p:cNvPr id="10" name="Picture 9">
            <a:extLst>
              <a:ext uri="{FF2B5EF4-FFF2-40B4-BE49-F238E27FC236}">
                <a16:creationId xmlns:a16="http://schemas.microsoft.com/office/drawing/2014/main" id="{14CE26D5-C615-6F46-AB88-D0CFE4B57E03}"/>
              </a:ext>
            </a:extLst>
          </p:cNvPr>
          <p:cNvPicPr>
            <a:picLocks noChangeAspect="1"/>
          </p:cNvPicPr>
          <p:nvPr/>
        </p:nvPicPr>
        <p:blipFill rotWithShape="1">
          <a:blip r:embed="rId4"/>
          <a:srcRect l="2014" t="1111" r="2001"/>
          <a:stretch/>
        </p:blipFill>
        <p:spPr>
          <a:xfrm>
            <a:off x="371474" y="409904"/>
            <a:ext cx="3203575" cy="5556978"/>
          </a:xfrm>
          <a:prstGeom prst="rect">
            <a:avLst/>
          </a:prstGeom>
        </p:spPr>
      </p:pic>
      <p:pic>
        <p:nvPicPr>
          <p:cNvPr id="12" name="Picture 11">
            <a:extLst>
              <a:ext uri="{FF2B5EF4-FFF2-40B4-BE49-F238E27FC236}">
                <a16:creationId xmlns:a16="http://schemas.microsoft.com/office/drawing/2014/main" id="{28DCF6C0-B1E6-904B-BE0F-F2113C9989EB}"/>
              </a:ext>
            </a:extLst>
          </p:cNvPr>
          <p:cNvPicPr>
            <a:picLocks noChangeAspect="1"/>
          </p:cNvPicPr>
          <p:nvPr/>
        </p:nvPicPr>
        <p:blipFill rotWithShape="1">
          <a:blip r:embed="rId5"/>
          <a:srcRect l="1468" t="11345" r="2012" b="10299"/>
          <a:stretch/>
        </p:blipFill>
        <p:spPr>
          <a:xfrm>
            <a:off x="382626" y="6659520"/>
            <a:ext cx="3192423" cy="616650"/>
          </a:xfrm>
          <a:prstGeom prst="rect">
            <a:avLst/>
          </a:prstGeom>
        </p:spPr>
      </p:pic>
    </p:spTree>
    <p:extLst>
      <p:ext uri="{BB962C8B-B14F-4D97-AF65-F5344CB8AC3E}">
        <p14:creationId xmlns:p14="http://schemas.microsoft.com/office/powerpoint/2010/main" val="266020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B02CC9E-5AEC-BA4B-92D9-597B244C7482}"/>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48389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b="1">
                <a:solidFill>
                  <a:srgbClr val="E77200"/>
                </a:solidFill>
              </a:rPr>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81655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723A584-4E57-C547-B048-AD80E969BB8D}"/>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14" name="Straight Arrow Connector 13">
            <a:extLst>
              <a:ext uri="{FF2B5EF4-FFF2-40B4-BE49-F238E27FC236}">
                <a16:creationId xmlns:a16="http://schemas.microsoft.com/office/drawing/2014/main" id="{55A8D91F-8504-3747-9CA3-FE250CA02014}"/>
              </a:ext>
            </a:extLst>
          </p:cNvPr>
          <p:cNvCxnSpPr>
            <a:cxnSpLocks/>
          </p:cNvCxnSpPr>
          <p:nvPr/>
        </p:nvCxnSpPr>
        <p:spPr>
          <a:xfrm>
            <a:off x="4518245" y="552450"/>
            <a:ext cx="0" cy="536505"/>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878302F-5D8E-694E-A48D-3205049DA1AA}"/>
              </a:ext>
            </a:extLst>
          </p:cNvPr>
          <p:cNvCxnSpPr>
            <a:cxnSpLocks/>
          </p:cNvCxnSpPr>
          <p:nvPr/>
        </p:nvCxnSpPr>
        <p:spPr>
          <a:xfrm>
            <a:off x="8256348" y="552450"/>
            <a:ext cx="0" cy="536505"/>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92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9EDA663-163F-854F-8512-764C11D1DC71}"/>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886652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b="1">
                <a:solidFill>
                  <a:srgbClr val="E77200"/>
                </a:solidFill>
              </a:rPr>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262585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F05BF5C-3325-3F45-B57F-BB249B5E2544}"/>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F7E6A24E-08D2-3E47-99A1-241CCEEE16AC}"/>
              </a:ext>
            </a:extLst>
          </p:cNvPr>
          <p:cNvCxnSpPr>
            <a:cxnSpLocks/>
          </p:cNvCxnSpPr>
          <p:nvPr/>
        </p:nvCxnSpPr>
        <p:spPr>
          <a:xfrm>
            <a:off x="2270235" y="5794648"/>
            <a:ext cx="409355"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3277C75-C1C5-214E-890A-2512996D10F0}"/>
              </a:ext>
            </a:extLst>
          </p:cNvPr>
          <p:cNvCxnSpPr>
            <a:cxnSpLocks/>
          </p:cNvCxnSpPr>
          <p:nvPr/>
        </p:nvCxnSpPr>
        <p:spPr>
          <a:xfrm>
            <a:off x="2248919" y="6034406"/>
            <a:ext cx="430671"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314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3B189D2-9AF6-8440-8725-72CD1B6F9B36}"/>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9577981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33098B-8382-BE47-8FB9-B062C8DB4DD2}"/>
              </a:ext>
            </a:extLst>
          </p:cNvPr>
          <p:cNvSpPr txBox="1"/>
          <p:nvPr/>
        </p:nvSpPr>
        <p:spPr>
          <a:xfrm>
            <a:off x="1285876" y="2771775"/>
            <a:ext cx="7562070" cy="1015663"/>
          </a:xfrm>
          <a:prstGeom prst="rect">
            <a:avLst/>
          </a:prstGeom>
          <a:noFill/>
        </p:spPr>
        <p:txBody>
          <a:bodyPr wrap="none" rtlCol="0">
            <a:spAutoFit/>
          </a:bodyPr>
          <a:lstStyle/>
          <a:p>
            <a:r>
              <a:rPr lang="en-US" sz="6000"/>
              <a:t>Be careful with </a:t>
            </a:r>
            <a:r>
              <a:rPr lang="en-US" sz="6000">
                <a:solidFill>
                  <a:srgbClr val="E77200"/>
                </a:solidFill>
              </a:rPr>
              <a:t>stacking</a:t>
            </a:r>
          </a:p>
        </p:txBody>
      </p:sp>
    </p:spTree>
    <p:extLst>
      <p:ext uri="{BB962C8B-B14F-4D97-AF65-F5344CB8AC3E}">
        <p14:creationId xmlns:p14="http://schemas.microsoft.com/office/powerpoint/2010/main" val="2127120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D73525-33CD-1846-83C8-81CD7B611F4D}"/>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ED3FF07A-5495-4840-9FBB-BC0136C95443}"/>
              </a:ext>
            </a:extLst>
          </p:cNvPr>
          <p:cNvCxnSpPr>
            <a:cxnSpLocks/>
          </p:cNvCxnSpPr>
          <p:nvPr/>
        </p:nvCxnSpPr>
        <p:spPr>
          <a:xfrm>
            <a:off x="1781504" y="4272455"/>
            <a:ext cx="822035" cy="19904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5967B7-A976-BA46-BC84-549624B21E9C}"/>
              </a:ext>
            </a:extLst>
          </p:cNvPr>
          <p:cNvCxnSpPr>
            <a:cxnSpLocks/>
          </p:cNvCxnSpPr>
          <p:nvPr/>
        </p:nvCxnSpPr>
        <p:spPr>
          <a:xfrm>
            <a:off x="1876836" y="3342289"/>
            <a:ext cx="1453405" cy="18820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948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CE2433-351A-AA44-AF17-DAFF9C983805}"/>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01FFF94B-B3F8-DC46-BA4C-FBAA1AE74E7E}"/>
              </a:ext>
            </a:extLst>
          </p:cNvPr>
          <p:cNvCxnSpPr>
            <a:cxnSpLocks/>
          </p:cNvCxnSpPr>
          <p:nvPr/>
        </p:nvCxnSpPr>
        <p:spPr>
          <a:xfrm>
            <a:off x="1749973" y="2907260"/>
            <a:ext cx="742950" cy="20002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F870D4D-8E52-A94F-BF5F-DEA3753E9FC7}"/>
              </a:ext>
            </a:extLst>
          </p:cNvPr>
          <p:cNvCxnSpPr>
            <a:cxnSpLocks/>
          </p:cNvCxnSpPr>
          <p:nvPr/>
        </p:nvCxnSpPr>
        <p:spPr>
          <a:xfrm>
            <a:off x="2121448" y="2222938"/>
            <a:ext cx="1161721" cy="157655"/>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547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2E5E8F-0DFF-D640-BD24-9CAB69E8A1CA}"/>
              </a:ext>
            </a:extLst>
          </p:cNvPr>
          <p:cNvPicPr>
            <a:picLocks noChangeAspect="1"/>
          </p:cNvPicPr>
          <p:nvPr/>
        </p:nvPicPr>
        <p:blipFill>
          <a:blip r:embed="rId4"/>
          <a:stretch>
            <a:fillRect/>
          </a:stretch>
        </p:blipFill>
        <p:spPr>
          <a:xfrm>
            <a:off x="444912" y="410560"/>
            <a:ext cx="9525000" cy="6667500"/>
          </a:xfrm>
          <a:prstGeom prst="rect">
            <a:avLst/>
          </a:prstGeom>
        </p:spPr>
      </p:pic>
    </p:spTree>
    <p:extLst>
      <p:ext uri="{BB962C8B-B14F-4D97-AF65-F5344CB8AC3E}">
        <p14:creationId xmlns:p14="http://schemas.microsoft.com/office/powerpoint/2010/main" val="172888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8DBFC391-4CBC-E941-9F85-D8BAB974D58A}"/>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3825954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F861F4-02A8-1D4E-AF44-2D0F1E583A86}"/>
              </a:ext>
            </a:extLst>
          </p:cNvPr>
          <p:cNvSpPr txBox="1"/>
          <p:nvPr/>
        </p:nvSpPr>
        <p:spPr>
          <a:xfrm>
            <a:off x="1028701" y="2743201"/>
            <a:ext cx="8301037" cy="1938992"/>
          </a:xfrm>
          <a:prstGeom prst="rect">
            <a:avLst/>
          </a:prstGeom>
          <a:noFill/>
        </p:spPr>
        <p:txBody>
          <a:bodyPr wrap="square" rtlCol="0">
            <a:spAutoFit/>
          </a:bodyPr>
          <a:lstStyle/>
          <a:p>
            <a:pPr algn="ctr"/>
            <a:r>
              <a:rPr lang="en-US" sz="6000"/>
              <a:t>Pie charts are always a </a:t>
            </a:r>
            <a:r>
              <a:rPr lang="en-US" sz="6000" b="1">
                <a:solidFill>
                  <a:srgbClr val="E77200"/>
                </a:solidFill>
              </a:rPr>
              <a:t>mistake</a:t>
            </a:r>
          </a:p>
        </p:txBody>
      </p:sp>
      <p:sp>
        <p:nvSpPr>
          <p:cNvPr id="4" name="TextBox 3">
            <a:extLst>
              <a:ext uri="{FF2B5EF4-FFF2-40B4-BE49-F238E27FC236}">
                <a16:creationId xmlns:a16="http://schemas.microsoft.com/office/drawing/2014/main" id="{56680EED-FCF9-F349-9487-42E6C11E16BC}"/>
              </a:ext>
            </a:extLst>
          </p:cNvPr>
          <p:cNvSpPr txBox="1"/>
          <p:nvPr/>
        </p:nvSpPr>
        <p:spPr>
          <a:xfrm>
            <a:off x="175745" y="5771167"/>
            <a:ext cx="7310591" cy="954107"/>
          </a:xfrm>
          <a:prstGeom prst="rect">
            <a:avLst/>
          </a:prstGeom>
          <a:noFill/>
        </p:spPr>
        <p:txBody>
          <a:bodyPr wrap="none" rtlCol="0">
            <a:spAutoFit/>
          </a:bodyPr>
          <a:lstStyle/>
          <a:p>
            <a:r>
              <a:rPr lang="en-US" sz="2800"/>
              <a:t>Use a table instead (for data with few categories)</a:t>
            </a:r>
          </a:p>
          <a:p>
            <a:r>
              <a:rPr lang="en-US" sz="2800"/>
              <a:t>Use a dot plot (for data with lots of categories)</a:t>
            </a:r>
          </a:p>
        </p:txBody>
      </p:sp>
    </p:spTree>
    <p:extLst>
      <p:ext uri="{BB962C8B-B14F-4D97-AF65-F5344CB8AC3E}">
        <p14:creationId xmlns:p14="http://schemas.microsoft.com/office/powerpoint/2010/main" val="3546141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99A37CD5-7E0D-8649-8B62-F7E322975663}"/>
              </a:ext>
            </a:extLst>
          </p:cNvPr>
          <p:cNvGraphicFramePr>
            <a:graphicFrameLocks/>
          </p:cNvGraphicFramePr>
          <p:nvPr>
            <p:extLst>
              <p:ext uri="{D42A27DB-BD31-4B8C-83A1-F6EECF244321}">
                <p14:modId xmlns:p14="http://schemas.microsoft.com/office/powerpoint/2010/main" val="1163225031"/>
              </p:ext>
            </p:extLst>
          </p:nvPr>
        </p:nvGraphicFramePr>
        <p:xfrm>
          <a:off x="113206" y="897321"/>
          <a:ext cx="9503760" cy="5866086"/>
        </p:xfrm>
        <a:graphic>
          <a:graphicData uri="http://schemas.openxmlformats.org/drawingml/2006/chart">
            <c:chart xmlns:c="http://schemas.openxmlformats.org/drawingml/2006/chart" xmlns:r="http://schemas.openxmlformats.org/officeDocument/2006/relationships" r:id="rId3"/>
          </a:graphicData>
        </a:graphic>
      </p:graphicFrame>
      <p:pic>
        <p:nvPicPr>
          <p:cNvPr id="3" name="Picture 2" descr="Image result for uva health">
            <a:extLst>
              <a:ext uri="{FF2B5EF4-FFF2-40B4-BE49-F238E27FC236}">
                <a16:creationId xmlns:a16="http://schemas.microsoft.com/office/drawing/2014/main" id="{0EBA22C3-8E06-D249-97E6-230E10136F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884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uva health">
            <a:extLst>
              <a:ext uri="{FF2B5EF4-FFF2-40B4-BE49-F238E27FC236}">
                <a16:creationId xmlns:a16="http://schemas.microsoft.com/office/drawing/2014/main" id="{0EBA22C3-8E06-D249-97E6-230E1013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F311F007-4CFA-7449-A937-C7FEE70230ED}"/>
              </a:ext>
            </a:extLst>
          </p:cNvPr>
          <p:cNvGraphicFramePr>
            <a:graphicFrameLocks/>
          </p:cNvGraphicFramePr>
          <p:nvPr>
            <p:extLst>
              <p:ext uri="{D42A27DB-BD31-4B8C-83A1-F6EECF244321}">
                <p14:modId xmlns:p14="http://schemas.microsoft.com/office/powerpoint/2010/main" val="34517918"/>
              </p:ext>
            </p:extLst>
          </p:nvPr>
        </p:nvGraphicFramePr>
        <p:xfrm>
          <a:off x="151742" y="865789"/>
          <a:ext cx="9433691" cy="558230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757834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uva health">
            <a:extLst>
              <a:ext uri="{FF2B5EF4-FFF2-40B4-BE49-F238E27FC236}">
                <a16:creationId xmlns:a16="http://schemas.microsoft.com/office/drawing/2014/main" id="{0EBA22C3-8E06-D249-97E6-230E1013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472C639B-D625-BD40-930E-C7C4C0CD0886}"/>
              </a:ext>
            </a:extLst>
          </p:cNvPr>
          <p:cNvGraphicFramePr>
            <a:graphicFrameLocks noGrp="1"/>
          </p:cNvGraphicFramePr>
          <p:nvPr>
            <p:extLst>
              <p:ext uri="{D42A27DB-BD31-4B8C-83A1-F6EECF244321}">
                <p14:modId xmlns:p14="http://schemas.microsoft.com/office/powerpoint/2010/main" val="128321879"/>
              </p:ext>
            </p:extLst>
          </p:nvPr>
        </p:nvGraphicFramePr>
        <p:xfrm>
          <a:off x="2727435" y="804041"/>
          <a:ext cx="4209393" cy="5659822"/>
        </p:xfrm>
        <a:graphic>
          <a:graphicData uri="http://schemas.openxmlformats.org/drawingml/2006/table">
            <a:tbl>
              <a:tblPr firstRow="1" bandRow="1">
                <a:tableStyleId>{6E25E649-3F16-4E02-A733-19D2CDBF48F0}</a:tableStyleId>
              </a:tblPr>
              <a:tblGrid>
                <a:gridCol w="1749495">
                  <a:extLst>
                    <a:ext uri="{9D8B030D-6E8A-4147-A177-3AD203B41FA5}">
                      <a16:colId xmlns:a16="http://schemas.microsoft.com/office/drawing/2014/main" val="1908999133"/>
                    </a:ext>
                  </a:extLst>
                </a:gridCol>
                <a:gridCol w="2459898">
                  <a:extLst>
                    <a:ext uri="{9D8B030D-6E8A-4147-A177-3AD203B41FA5}">
                      <a16:colId xmlns:a16="http://schemas.microsoft.com/office/drawing/2014/main" val="3480762453"/>
                    </a:ext>
                  </a:extLst>
                </a:gridCol>
              </a:tblGrid>
              <a:tr h="808546">
                <a:tc>
                  <a:txBody>
                    <a:bodyPr/>
                    <a:lstStyle/>
                    <a:p>
                      <a:pPr algn="ctr" fontAlgn="b"/>
                      <a:r>
                        <a:rPr lang="en-US" sz="3600" u="none" strike="noStrike">
                          <a:effectLst/>
                        </a:rPr>
                        <a:t>Region</a:t>
                      </a:r>
                      <a:endParaRPr lang="en-US" sz="3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3600" u="none" strike="noStrike">
                          <a:effectLst/>
                        </a:rPr>
                        <a:t>Proportion</a:t>
                      </a:r>
                      <a:endParaRPr lang="en-US" sz="36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83332251"/>
                  </a:ext>
                </a:extLst>
              </a:tr>
              <a:tr h="808546">
                <a:tc>
                  <a:txBody>
                    <a:bodyPr/>
                    <a:lstStyle/>
                    <a:p>
                      <a:pPr algn="ctr" fontAlgn="b"/>
                      <a:r>
                        <a:rPr lang="en-US" sz="3600" u="none" strike="noStrike">
                          <a:effectLst/>
                        </a:rPr>
                        <a:t>WPR</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0.26</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487321391"/>
                  </a:ext>
                </a:extLst>
              </a:tr>
              <a:tr h="808546">
                <a:tc>
                  <a:txBody>
                    <a:bodyPr/>
                    <a:lstStyle/>
                    <a:p>
                      <a:pPr algn="ctr" fontAlgn="b"/>
                      <a:r>
                        <a:rPr lang="en-US" sz="3600" u="none" strike="noStrike">
                          <a:effectLst/>
                        </a:rPr>
                        <a:t>SEA</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0.26</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51457731"/>
                  </a:ext>
                </a:extLst>
              </a:tr>
              <a:tr h="808546">
                <a:tc>
                  <a:txBody>
                    <a:bodyPr/>
                    <a:lstStyle/>
                    <a:p>
                      <a:pPr algn="ctr" fontAlgn="b"/>
                      <a:r>
                        <a:rPr lang="en-US" sz="3600" u="none" strike="noStrike">
                          <a:effectLst/>
                        </a:rPr>
                        <a:t>AMR</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0.14</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717687394"/>
                  </a:ext>
                </a:extLst>
              </a:tr>
              <a:tr h="808546">
                <a:tc>
                  <a:txBody>
                    <a:bodyPr/>
                    <a:lstStyle/>
                    <a:p>
                      <a:pPr algn="ctr" fontAlgn="b"/>
                      <a:r>
                        <a:rPr lang="en-US" sz="3600" u="none" strike="noStrike">
                          <a:effectLst/>
                        </a:rPr>
                        <a:t>EUR</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0.13</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93998175"/>
                  </a:ext>
                </a:extLst>
              </a:tr>
              <a:tr h="808546">
                <a:tc>
                  <a:txBody>
                    <a:bodyPr/>
                    <a:lstStyle/>
                    <a:p>
                      <a:pPr algn="ctr" fontAlgn="b"/>
                      <a:r>
                        <a:rPr lang="en-US" sz="3600" u="none" strike="noStrike">
                          <a:effectLst/>
                        </a:rPr>
                        <a:t>AFR</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0.12</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055280769"/>
                  </a:ext>
                </a:extLst>
              </a:tr>
              <a:tr h="808546">
                <a:tc>
                  <a:txBody>
                    <a:bodyPr/>
                    <a:lstStyle/>
                    <a:p>
                      <a:pPr algn="ctr" fontAlgn="b"/>
                      <a:r>
                        <a:rPr lang="en-US" sz="3600" u="none" strike="noStrike">
                          <a:effectLst/>
                        </a:rPr>
                        <a:t>EMR</a:t>
                      </a:r>
                      <a:endParaRPr lang="en-US" sz="36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b"/>
                      <a:r>
                        <a:rPr lang="en-US" sz="3600" u="none" strike="noStrike">
                          <a:effectLst/>
                        </a:rPr>
                        <a:t>0.09</a:t>
                      </a:r>
                      <a:endParaRPr lang="en-US" sz="3600" b="0"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758706899"/>
                  </a:ext>
                </a:extLst>
              </a:tr>
            </a:tbl>
          </a:graphicData>
        </a:graphic>
      </p:graphicFrame>
    </p:spTree>
    <p:extLst>
      <p:ext uri="{BB962C8B-B14F-4D97-AF65-F5344CB8AC3E}">
        <p14:creationId xmlns:p14="http://schemas.microsoft.com/office/powerpoint/2010/main" val="37595814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uva health">
            <a:extLst>
              <a:ext uri="{FF2B5EF4-FFF2-40B4-BE49-F238E27FC236}">
                <a16:creationId xmlns:a16="http://schemas.microsoft.com/office/drawing/2014/main" id="{0EBA22C3-8E06-D249-97E6-230E1013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hart 5">
            <a:extLst>
              <a:ext uri="{FF2B5EF4-FFF2-40B4-BE49-F238E27FC236}">
                <a16:creationId xmlns:a16="http://schemas.microsoft.com/office/drawing/2014/main" id="{BF23B925-EB13-374E-8DF2-9845DC1D7786}"/>
              </a:ext>
            </a:extLst>
          </p:cNvPr>
          <p:cNvGraphicFramePr>
            <a:graphicFrameLocks/>
          </p:cNvGraphicFramePr>
          <p:nvPr>
            <p:extLst>
              <p:ext uri="{D42A27DB-BD31-4B8C-83A1-F6EECF244321}">
                <p14:modId xmlns:p14="http://schemas.microsoft.com/office/powerpoint/2010/main" val="3638055264"/>
              </p:ext>
            </p:extLst>
          </p:nvPr>
        </p:nvGraphicFramePr>
        <p:xfrm>
          <a:off x="310836" y="899292"/>
          <a:ext cx="9432254" cy="5958708"/>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797606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solidFill>
                  <a:srgbClr val="E77200"/>
                </a:solidFill>
              </a:rPr>
              <a:t>Assembly</a:t>
            </a:r>
            <a:r>
              <a:rPr lang="en-US">
                <a:solidFill>
                  <a:srgbClr val="E77200"/>
                </a:solidFill>
              </a:rPr>
              <a:t> </a:t>
            </a:r>
            <a:r>
              <a:rPr lang="en-US"/>
              <a:t>–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34242589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453C339-39BF-464B-9426-797E551B2AAB}"/>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1689599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0E6821B-D51F-E144-9DC5-69839317103C}"/>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4440722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759E999-0B3F-6A44-9998-C1263D2672BB}"/>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471935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2E507C-E540-3046-B895-A1F18BDC9234}"/>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782320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19A109F7-D3DF-3F4A-8A09-B6A9C4ECB6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59B27EC-272A-EF40-9F5F-2FF6C2CCEAE2}"/>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5408571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FC36D8E7-B647-794A-ACA8-D7EC0C8756AE}"/>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2954582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0A0EEA5-A988-2046-BBA4-7BE7C89C439D}"/>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856658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845CCE-0F8B-EC4F-812A-F789BF335147}"/>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9923052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1129796-7974-3E48-955E-303237A6D923}"/>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90624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solidFill>
                  <a:srgbClr val="E77200"/>
                </a:solidFill>
              </a:rPr>
              <a:t>Detection</a:t>
            </a:r>
            <a:r>
              <a:rPr lang="en-US"/>
              <a:t> – recognition that geometric object encodes a physical value</a:t>
            </a:r>
          </a:p>
          <a:p>
            <a:r>
              <a:rPr lang="en-US" b="1"/>
              <a:t>Assembly</a:t>
            </a:r>
            <a:r>
              <a:rPr lang="en-US"/>
              <a:t> –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2329112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1706920-4C19-9A41-A573-CD07F5B39D02}"/>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3432259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00D2E9DC-FE75-214B-A9FE-B37DE3B53488}"/>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2152017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567276-DEB9-5342-8C10-20945EECC008}"/>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862730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4E85C86-2492-744B-A68F-7D2F39B17B38}"/>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13201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DCD595-1F98-804D-9FDB-41FB0FB9D49A}"/>
              </a:ext>
            </a:extLst>
          </p:cNvPr>
          <p:cNvSpPr txBox="1"/>
          <p:nvPr/>
        </p:nvSpPr>
        <p:spPr>
          <a:xfrm>
            <a:off x="709447" y="2616582"/>
            <a:ext cx="8697702" cy="830997"/>
          </a:xfrm>
          <a:prstGeom prst="rect">
            <a:avLst/>
          </a:prstGeom>
          <a:noFill/>
        </p:spPr>
        <p:txBody>
          <a:bodyPr wrap="none" rtlCol="0">
            <a:spAutoFit/>
          </a:bodyPr>
          <a:lstStyle/>
          <a:p>
            <a:r>
              <a:rPr lang="en-US" sz="4800"/>
              <a:t>A graph is an </a:t>
            </a:r>
            <a:r>
              <a:rPr lang="en-US" sz="4800">
                <a:solidFill>
                  <a:srgbClr val="E77200"/>
                </a:solidFill>
              </a:rPr>
              <a:t>encoding </a:t>
            </a:r>
            <a:r>
              <a:rPr lang="en-US" sz="4800"/>
              <a:t>of the data</a:t>
            </a:r>
          </a:p>
        </p:txBody>
      </p:sp>
      <p:sp>
        <p:nvSpPr>
          <p:cNvPr id="4" name="TextBox 3">
            <a:extLst>
              <a:ext uri="{FF2B5EF4-FFF2-40B4-BE49-F238E27FC236}">
                <a16:creationId xmlns:a16="http://schemas.microsoft.com/office/drawing/2014/main" id="{FB934450-939B-BA44-B15C-DFECB64586BB}"/>
              </a:ext>
            </a:extLst>
          </p:cNvPr>
          <p:cNvSpPr txBox="1"/>
          <p:nvPr/>
        </p:nvSpPr>
        <p:spPr>
          <a:xfrm>
            <a:off x="3213915" y="3447579"/>
            <a:ext cx="6193234" cy="646331"/>
          </a:xfrm>
          <a:prstGeom prst="rect">
            <a:avLst/>
          </a:prstGeom>
          <a:noFill/>
        </p:spPr>
        <p:txBody>
          <a:bodyPr wrap="none" rtlCol="0">
            <a:spAutoFit/>
          </a:bodyPr>
          <a:lstStyle/>
          <a:p>
            <a:r>
              <a:rPr lang="en-US" sz="3600"/>
              <a:t>Your choice of encoding matters</a:t>
            </a:r>
          </a:p>
        </p:txBody>
      </p:sp>
    </p:spTree>
    <p:extLst>
      <p:ext uri="{BB962C8B-B14F-4D97-AF65-F5344CB8AC3E}">
        <p14:creationId xmlns:p14="http://schemas.microsoft.com/office/powerpoint/2010/main" val="2085848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23D7DF1-BEE1-A246-BF28-5AD23C68F255}"/>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6968618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hart 3">
            <a:extLst>
              <a:ext uri="{FF2B5EF4-FFF2-40B4-BE49-F238E27FC236}">
                <a16:creationId xmlns:a16="http://schemas.microsoft.com/office/drawing/2014/main" id="{B79A0FEE-4804-054A-9CBD-986D24B42498}"/>
              </a:ext>
            </a:extLst>
          </p:cNvPr>
          <p:cNvGraphicFramePr>
            <a:graphicFrameLocks/>
          </p:cNvGraphicFramePr>
          <p:nvPr>
            <p:extLst>
              <p:ext uri="{D42A27DB-BD31-4B8C-83A1-F6EECF244321}">
                <p14:modId xmlns:p14="http://schemas.microsoft.com/office/powerpoint/2010/main" val="4043443468"/>
              </p:ext>
            </p:extLst>
          </p:nvPr>
        </p:nvGraphicFramePr>
        <p:xfrm>
          <a:off x="236483" y="748861"/>
          <a:ext cx="9585434" cy="580959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9232886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A4E8D1-702F-7742-B749-B7C4652FEF36}"/>
              </a:ext>
            </a:extLst>
          </p:cNvPr>
          <p:cNvSpPr txBox="1"/>
          <p:nvPr/>
        </p:nvSpPr>
        <p:spPr>
          <a:xfrm>
            <a:off x="1054395" y="1850768"/>
            <a:ext cx="7956794" cy="830997"/>
          </a:xfrm>
          <a:prstGeom prst="rect">
            <a:avLst/>
          </a:prstGeom>
          <a:noFill/>
        </p:spPr>
        <p:txBody>
          <a:bodyPr wrap="none" rtlCol="0">
            <a:spAutoFit/>
          </a:bodyPr>
          <a:lstStyle/>
          <a:p>
            <a:r>
              <a:rPr lang="en-US" sz="4800"/>
              <a:t>“Above all else, show the </a:t>
            </a:r>
            <a:r>
              <a:rPr lang="en-US" sz="4800" b="1">
                <a:solidFill>
                  <a:srgbClr val="E77200"/>
                </a:solidFill>
              </a:rPr>
              <a:t>data</a:t>
            </a:r>
            <a:r>
              <a:rPr lang="en-US" sz="4800"/>
              <a:t>”</a:t>
            </a:r>
          </a:p>
        </p:txBody>
      </p:sp>
      <p:sp>
        <p:nvSpPr>
          <p:cNvPr id="4" name="TextBox 3">
            <a:extLst>
              <a:ext uri="{FF2B5EF4-FFF2-40B4-BE49-F238E27FC236}">
                <a16:creationId xmlns:a16="http://schemas.microsoft.com/office/drawing/2014/main" id="{9934817F-9A8D-3D42-AF15-C4F721EDDC25}"/>
              </a:ext>
            </a:extLst>
          </p:cNvPr>
          <p:cNvSpPr txBox="1"/>
          <p:nvPr/>
        </p:nvSpPr>
        <p:spPr>
          <a:xfrm>
            <a:off x="7792794" y="2648905"/>
            <a:ext cx="1121974" cy="523220"/>
          </a:xfrm>
          <a:prstGeom prst="rect">
            <a:avLst/>
          </a:prstGeom>
          <a:noFill/>
        </p:spPr>
        <p:txBody>
          <a:bodyPr wrap="none" rtlCol="0">
            <a:spAutoFit/>
          </a:bodyPr>
          <a:lstStyle/>
          <a:p>
            <a:r>
              <a:rPr lang="en-US" sz="2800"/>
              <a:t>- Tufte</a:t>
            </a:r>
          </a:p>
        </p:txBody>
      </p:sp>
    </p:spTree>
    <p:extLst>
      <p:ext uri="{BB962C8B-B14F-4D97-AF65-F5344CB8AC3E}">
        <p14:creationId xmlns:p14="http://schemas.microsoft.com/office/powerpoint/2010/main" val="483751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A94FDF-6978-E54A-91AE-6050657E7AFE}"/>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8181DE3F-B160-D44C-BDE0-DCD5503FE3B0}"/>
              </a:ext>
            </a:extLst>
          </p:cNvPr>
          <p:cNvSpPr/>
          <p:nvPr/>
        </p:nvSpPr>
        <p:spPr>
          <a:xfrm>
            <a:off x="1770991" y="1724025"/>
            <a:ext cx="69368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CD02D01-5505-3045-ADFD-87002576913D}"/>
              </a:ext>
            </a:extLst>
          </p:cNvPr>
          <p:cNvSpPr/>
          <p:nvPr/>
        </p:nvSpPr>
        <p:spPr>
          <a:xfrm>
            <a:off x="1760482" y="4976648"/>
            <a:ext cx="69368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352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8BCFB6ED-E9A3-4E4F-9990-45DDF77762C9}"/>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74533CE8-4B93-034E-B17A-23DE1BC14B1D}"/>
              </a:ext>
            </a:extLst>
          </p:cNvPr>
          <p:cNvSpPr/>
          <p:nvPr/>
        </p:nvSpPr>
        <p:spPr>
          <a:xfrm>
            <a:off x="1770991" y="1724025"/>
            <a:ext cx="69368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F2A3C0F-87B8-9F4D-8377-E9273F2F2390}"/>
              </a:ext>
            </a:extLst>
          </p:cNvPr>
          <p:cNvSpPr/>
          <p:nvPr/>
        </p:nvSpPr>
        <p:spPr>
          <a:xfrm>
            <a:off x="1760482" y="4976648"/>
            <a:ext cx="69368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954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D75B373-5037-E84E-A2AF-FCC01EEF58B3}"/>
              </a:ext>
            </a:extLst>
          </p:cNvPr>
          <p:cNvPicPr>
            <a:picLocks noChangeAspect="1"/>
          </p:cNvPicPr>
          <p:nvPr/>
        </p:nvPicPr>
        <p:blipFill>
          <a:blip r:embed="rId4"/>
          <a:stretch>
            <a:fillRect/>
          </a:stretch>
        </p:blipFill>
        <p:spPr>
          <a:xfrm>
            <a:off x="266700" y="552450"/>
            <a:ext cx="9525000" cy="6667500"/>
          </a:xfrm>
          <a:prstGeom prst="rect">
            <a:avLst/>
          </a:prstGeom>
        </p:spPr>
      </p:pic>
      <p:sp>
        <p:nvSpPr>
          <p:cNvPr id="8" name="Oval 7">
            <a:extLst>
              <a:ext uri="{FF2B5EF4-FFF2-40B4-BE49-F238E27FC236}">
                <a16:creationId xmlns:a16="http://schemas.microsoft.com/office/drawing/2014/main" id="{22A8AB6F-DBEA-0A4F-B9DB-635830F37B3A}"/>
              </a:ext>
            </a:extLst>
          </p:cNvPr>
          <p:cNvSpPr/>
          <p:nvPr/>
        </p:nvSpPr>
        <p:spPr>
          <a:xfrm>
            <a:off x="2086301" y="2528067"/>
            <a:ext cx="69368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563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A4E8D1-702F-7742-B749-B7C4652FEF36}"/>
              </a:ext>
            </a:extLst>
          </p:cNvPr>
          <p:cNvSpPr txBox="1"/>
          <p:nvPr/>
        </p:nvSpPr>
        <p:spPr>
          <a:xfrm>
            <a:off x="2483144" y="1750755"/>
            <a:ext cx="5374998" cy="1569660"/>
          </a:xfrm>
          <a:prstGeom prst="rect">
            <a:avLst/>
          </a:prstGeom>
          <a:noFill/>
        </p:spPr>
        <p:txBody>
          <a:bodyPr wrap="none" rtlCol="0">
            <a:spAutoFit/>
          </a:bodyPr>
          <a:lstStyle/>
          <a:p>
            <a:pPr algn="ctr"/>
            <a:r>
              <a:rPr lang="en-US" sz="4800"/>
              <a:t>“Erase non-data ink, </a:t>
            </a:r>
          </a:p>
          <a:p>
            <a:pPr algn="ctr"/>
            <a:r>
              <a:rPr lang="en-US" sz="4800"/>
              <a:t>within reason”</a:t>
            </a:r>
          </a:p>
        </p:txBody>
      </p:sp>
      <p:sp>
        <p:nvSpPr>
          <p:cNvPr id="4" name="TextBox 3">
            <a:extLst>
              <a:ext uri="{FF2B5EF4-FFF2-40B4-BE49-F238E27FC236}">
                <a16:creationId xmlns:a16="http://schemas.microsoft.com/office/drawing/2014/main" id="{9934817F-9A8D-3D42-AF15-C4F721EDDC25}"/>
              </a:ext>
            </a:extLst>
          </p:cNvPr>
          <p:cNvSpPr txBox="1"/>
          <p:nvPr/>
        </p:nvSpPr>
        <p:spPr>
          <a:xfrm>
            <a:off x="6925349" y="3340417"/>
            <a:ext cx="1121974" cy="523220"/>
          </a:xfrm>
          <a:prstGeom prst="rect">
            <a:avLst/>
          </a:prstGeom>
          <a:noFill/>
        </p:spPr>
        <p:txBody>
          <a:bodyPr wrap="none" rtlCol="0">
            <a:spAutoFit/>
          </a:bodyPr>
          <a:lstStyle/>
          <a:p>
            <a:r>
              <a:rPr lang="en-US" sz="2800"/>
              <a:t>- Tufte</a:t>
            </a:r>
          </a:p>
        </p:txBody>
      </p:sp>
    </p:spTree>
    <p:extLst>
      <p:ext uri="{BB962C8B-B14F-4D97-AF65-F5344CB8AC3E}">
        <p14:creationId xmlns:p14="http://schemas.microsoft.com/office/powerpoint/2010/main" val="2193159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05AB9D-C9D6-924F-8423-4906011A9DFB}"/>
              </a:ext>
            </a:extLst>
          </p:cNvPr>
          <p:cNvSpPr txBox="1"/>
          <p:nvPr/>
        </p:nvSpPr>
        <p:spPr>
          <a:xfrm>
            <a:off x="937601" y="2593717"/>
            <a:ext cx="8323241" cy="830997"/>
          </a:xfrm>
          <a:prstGeom prst="rect">
            <a:avLst/>
          </a:prstGeom>
          <a:noFill/>
        </p:spPr>
        <p:txBody>
          <a:bodyPr wrap="none" rtlCol="0">
            <a:spAutoFit/>
          </a:bodyPr>
          <a:lstStyle/>
          <a:p>
            <a:pPr algn="ctr"/>
            <a:r>
              <a:rPr lang="en-US" sz="4800"/>
              <a:t>Should we include 0 on the axis?</a:t>
            </a:r>
          </a:p>
        </p:txBody>
      </p:sp>
    </p:spTree>
    <p:extLst>
      <p:ext uri="{BB962C8B-B14F-4D97-AF65-F5344CB8AC3E}">
        <p14:creationId xmlns:p14="http://schemas.microsoft.com/office/powerpoint/2010/main" val="38249407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3278FDA-AC43-574F-A859-ADD4B6E435FD}"/>
              </a:ext>
            </a:extLst>
          </p:cNvPr>
          <p:cNvPicPr>
            <a:picLocks noChangeAspect="1"/>
          </p:cNvPicPr>
          <p:nvPr/>
        </p:nvPicPr>
        <p:blipFill>
          <a:blip r:embed="rId4"/>
          <a:stretch>
            <a:fillRect/>
          </a:stretch>
        </p:blipFill>
        <p:spPr>
          <a:xfrm>
            <a:off x="266700" y="552450"/>
            <a:ext cx="9525000" cy="6667500"/>
          </a:xfrm>
          <a:prstGeom prst="rect">
            <a:avLst/>
          </a:prstGeom>
        </p:spPr>
      </p:pic>
      <p:sp>
        <p:nvSpPr>
          <p:cNvPr id="6" name="Oval 5">
            <a:extLst>
              <a:ext uri="{FF2B5EF4-FFF2-40B4-BE49-F238E27FC236}">
                <a16:creationId xmlns:a16="http://schemas.microsoft.com/office/drawing/2014/main" id="{167CC79B-B8A6-A544-B3EA-D7E04B1C12C3}"/>
              </a:ext>
            </a:extLst>
          </p:cNvPr>
          <p:cNvSpPr/>
          <p:nvPr/>
        </p:nvSpPr>
        <p:spPr>
          <a:xfrm>
            <a:off x="7888012" y="4861364"/>
            <a:ext cx="1555533" cy="693683"/>
          </a:xfrm>
          <a:prstGeom prst="ellipse">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12618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BE3E71C-8C2A-FE41-83B2-9DD313CE108B}"/>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5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FA6132-204C-B04B-974B-4AB2F976DAFD}"/>
              </a:ext>
            </a:extLst>
          </p:cNvPr>
          <p:cNvSpPr txBox="1"/>
          <p:nvPr/>
        </p:nvSpPr>
        <p:spPr>
          <a:xfrm>
            <a:off x="823748" y="2131056"/>
            <a:ext cx="8860222" cy="1569660"/>
          </a:xfrm>
          <a:prstGeom prst="rect">
            <a:avLst/>
          </a:prstGeom>
          <a:noFill/>
        </p:spPr>
        <p:txBody>
          <a:bodyPr wrap="square" rtlCol="0">
            <a:spAutoFit/>
          </a:bodyPr>
          <a:lstStyle/>
          <a:p>
            <a:r>
              <a:rPr lang="en-US" sz="4800"/>
              <a:t>Good data viz are optimized for use by the human visual system</a:t>
            </a:r>
          </a:p>
        </p:txBody>
      </p:sp>
      <p:sp>
        <p:nvSpPr>
          <p:cNvPr id="4" name="TextBox 3">
            <a:extLst>
              <a:ext uri="{FF2B5EF4-FFF2-40B4-BE49-F238E27FC236}">
                <a16:creationId xmlns:a16="http://schemas.microsoft.com/office/drawing/2014/main" id="{4C455F46-C17F-AC43-88E9-CEC88B3F18A7}"/>
              </a:ext>
            </a:extLst>
          </p:cNvPr>
          <p:cNvSpPr txBox="1"/>
          <p:nvPr/>
        </p:nvSpPr>
        <p:spPr>
          <a:xfrm>
            <a:off x="3270020" y="3914939"/>
            <a:ext cx="6413950" cy="1200329"/>
          </a:xfrm>
          <a:prstGeom prst="rect">
            <a:avLst/>
          </a:prstGeom>
          <a:noFill/>
        </p:spPr>
        <p:txBody>
          <a:bodyPr wrap="square" rtlCol="0">
            <a:spAutoFit/>
          </a:bodyPr>
          <a:lstStyle/>
          <a:p>
            <a:pPr algn="r"/>
            <a:r>
              <a:rPr lang="en-US" sz="3600"/>
              <a:t>Would be useful to know how that system works</a:t>
            </a:r>
          </a:p>
        </p:txBody>
      </p:sp>
    </p:spTree>
    <p:extLst>
      <p:ext uri="{BB962C8B-B14F-4D97-AF65-F5344CB8AC3E}">
        <p14:creationId xmlns:p14="http://schemas.microsoft.com/office/powerpoint/2010/main" val="4163422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C7784E5-6B55-BB48-BC62-F4BBBE507E3E}"/>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8703561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9DE3DFF-ED60-2040-9A53-354A503BC037}"/>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37382227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AE43DE62-B7E4-974F-AE01-09DB8900E7A6}"/>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416119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ECC146-E1D3-1741-A324-E670D202F844}"/>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866631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05AB9D-C9D6-924F-8423-4906011A9DFB}"/>
              </a:ext>
            </a:extLst>
          </p:cNvPr>
          <p:cNvSpPr txBox="1"/>
          <p:nvPr/>
        </p:nvSpPr>
        <p:spPr>
          <a:xfrm>
            <a:off x="909026" y="693480"/>
            <a:ext cx="8323241" cy="830997"/>
          </a:xfrm>
          <a:prstGeom prst="rect">
            <a:avLst/>
          </a:prstGeom>
          <a:noFill/>
        </p:spPr>
        <p:txBody>
          <a:bodyPr wrap="none" rtlCol="0">
            <a:spAutoFit/>
          </a:bodyPr>
          <a:lstStyle/>
          <a:p>
            <a:pPr algn="ctr"/>
            <a:r>
              <a:rPr lang="en-US" sz="4800"/>
              <a:t>Should we include 0 on the axis?</a:t>
            </a:r>
          </a:p>
        </p:txBody>
      </p:sp>
      <p:sp>
        <p:nvSpPr>
          <p:cNvPr id="4" name="TextBox 3">
            <a:extLst>
              <a:ext uri="{FF2B5EF4-FFF2-40B4-BE49-F238E27FC236}">
                <a16:creationId xmlns:a16="http://schemas.microsoft.com/office/drawing/2014/main" id="{224B5BAC-E2C0-4245-918B-76620B2591C1}"/>
              </a:ext>
            </a:extLst>
          </p:cNvPr>
          <p:cNvSpPr txBox="1"/>
          <p:nvPr/>
        </p:nvSpPr>
        <p:spPr>
          <a:xfrm>
            <a:off x="199359" y="2131755"/>
            <a:ext cx="9287541" cy="2862322"/>
          </a:xfrm>
          <a:prstGeom prst="rect">
            <a:avLst/>
          </a:prstGeom>
          <a:noFill/>
        </p:spPr>
        <p:txBody>
          <a:bodyPr wrap="square" rtlCol="0">
            <a:spAutoFit/>
          </a:bodyPr>
          <a:lstStyle/>
          <a:p>
            <a:pPr marL="571500" indent="-571500">
              <a:buFont typeface="Arial" panose="020B0604020202020204" pitchFamily="34" charset="0"/>
              <a:buChar char="•"/>
            </a:pPr>
            <a:r>
              <a:rPr lang="en-US" sz="3600"/>
              <a:t>If encoding relies on pre-attentive processing of size or intensity, </a:t>
            </a:r>
            <a:r>
              <a:rPr lang="en-US" sz="3600">
                <a:solidFill>
                  <a:srgbClr val="E77200"/>
                </a:solidFill>
              </a:rPr>
              <a:t>you must include 0 </a:t>
            </a:r>
            <a:r>
              <a:rPr lang="en-US" sz="3600"/>
              <a:t>to not mislead</a:t>
            </a:r>
          </a:p>
          <a:p>
            <a:pPr marL="571500" indent="-571500">
              <a:buFont typeface="Arial" panose="020B0604020202020204" pitchFamily="34" charset="0"/>
              <a:buChar char="•"/>
            </a:pPr>
            <a:endParaRPr lang="en-US" sz="3600"/>
          </a:p>
          <a:p>
            <a:pPr marL="571500" indent="-571500">
              <a:buFont typeface="Arial" panose="020B0604020202020204" pitchFamily="34" charset="0"/>
              <a:buChar char="•"/>
            </a:pPr>
            <a:r>
              <a:rPr lang="en-US" sz="3600"/>
              <a:t>If encoding relies on position, </a:t>
            </a:r>
            <a:r>
              <a:rPr lang="en-US" sz="3600">
                <a:solidFill>
                  <a:srgbClr val="E77200"/>
                </a:solidFill>
              </a:rPr>
              <a:t>you decide</a:t>
            </a:r>
          </a:p>
        </p:txBody>
      </p:sp>
    </p:spTree>
    <p:extLst>
      <p:ext uri="{BB962C8B-B14F-4D97-AF65-F5344CB8AC3E}">
        <p14:creationId xmlns:p14="http://schemas.microsoft.com/office/powerpoint/2010/main" val="28706935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EC67701-78E2-2348-A104-11E7F3B3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99" y="1270000"/>
            <a:ext cx="9637743" cy="631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a:extLst>
              <a:ext uri="{FF2B5EF4-FFF2-40B4-BE49-F238E27FC236}">
                <a16:creationId xmlns:a16="http://schemas.microsoft.com/office/drawing/2014/main" id="{FCA46B60-6E8C-6F46-9092-05A7EA4BD026}"/>
              </a:ext>
            </a:extLst>
          </p:cNvPr>
          <p:cNvSpPr>
            <a:spLocks noGrp="1"/>
          </p:cNvSpPr>
          <p:nvPr>
            <p:ph type="title"/>
          </p:nvPr>
        </p:nvSpPr>
        <p:spPr>
          <a:xfrm>
            <a:off x="168499" y="96310"/>
            <a:ext cx="8675370" cy="1502305"/>
          </a:xfrm>
        </p:spPr>
        <p:txBody>
          <a:bodyPr/>
          <a:lstStyle/>
          <a:p>
            <a:r>
              <a:rPr lang="en-US"/>
              <a:t>Improve this plot</a:t>
            </a:r>
          </a:p>
        </p:txBody>
      </p:sp>
      <p:pic>
        <p:nvPicPr>
          <p:cNvPr id="4" name="Picture 2" descr="Image result for uva health">
            <a:extLst>
              <a:ext uri="{FF2B5EF4-FFF2-40B4-BE49-F238E27FC236}">
                <a16:creationId xmlns:a16="http://schemas.microsoft.com/office/drawing/2014/main" id="{43D14BEC-D139-344B-9344-A8A4C6D31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557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6E7268D-030B-0041-A6AC-A168FF14B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3" y="940658"/>
            <a:ext cx="9257907" cy="5561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Image result for uva health">
            <a:extLst>
              <a:ext uri="{FF2B5EF4-FFF2-40B4-BE49-F238E27FC236}">
                <a16:creationId xmlns:a16="http://schemas.microsoft.com/office/drawing/2014/main" id="{6B53377B-08AC-034F-8E56-05F42460B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69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1103-099A-1243-9B71-B5813E378554}"/>
              </a:ext>
            </a:extLst>
          </p:cNvPr>
          <p:cNvSpPr>
            <a:spLocks noGrp="1"/>
          </p:cNvSpPr>
          <p:nvPr>
            <p:ph type="title"/>
          </p:nvPr>
        </p:nvSpPr>
        <p:spPr/>
        <p:txBody>
          <a:bodyPr/>
          <a:lstStyle/>
          <a:p>
            <a:r>
              <a:rPr lang="en-US"/>
              <a:t>Code for these plots available</a:t>
            </a:r>
          </a:p>
        </p:txBody>
      </p:sp>
      <p:sp>
        <p:nvSpPr>
          <p:cNvPr id="3" name="Content Placeholder 2">
            <a:extLst>
              <a:ext uri="{FF2B5EF4-FFF2-40B4-BE49-F238E27FC236}">
                <a16:creationId xmlns:a16="http://schemas.microsoft.com/office/drawing/2014/main" id="{3A9C3933-1E97-004F-BE49-7A63BCEF8E4F}"/>
              </a:ext>
            </a:extLst>
          </p:cNvPr>
          <p:cNvSpPr>
            <a:spLocks noGrp="1"/>
          </p:cNvSpPr>
          <p:nvPr>
            <p:ph idx="1"/>
          </p:nvPr>
        </p:nvSpPr>
        <p:spPr>
          <a:xfrm>
            <a:off x="691515" y="2850776"/>
            <a:ext cx="8675370" cy="4149782"/>
          </a:xfrm>
        </p:spPr>
        <p:txBody>
          <a:bodyPr>
            <a:normAutofit/>
          </a:bodyPr>
          <a:lstStyle/>
          <a:p>
            <a:pPr marL="0" indent="0">
              <a:buNone/>
            </a:pPr>
            <a:endParaRPr lang="en-US" sz="3600"/>
          </a:p>
        </p:txBody>
      </p:sp>
    </p:spTree>
    <p:extLst>
      <p:ext uri="{BB962C8B-B14F-4D97-AF65-F5344CB8AC3E}">
        <p14:creationId xmlns:p14="http://schemas.microsoft.com/office/powerpoint/2010/main" val="1285297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1103-099A-1243-9B71-B5813E378554}"/>
              </a:ext>
            </a:extLst>
          </p:cNvPr>
          <p:cNvSpPr>
            <a:spLocks noGrp="1"/>
          </p:cNvSpPr>
          <p:nvPr>
            <p:ph type="title"/>
          </p:nvPr>
        </p:nvSpPr>
        <p:spPr/>
        <p:txBody>
          <a:bodyPr/>
          <a:lstStyle/>
          <a:p>
            <a:r>
              <a:rPr lang="en-US"/>
              <a:t>If you want help creating your next, best data viz</a:t>
            </a:r>
          </a:p>
        </p:txBody>
      </p:sp>
      <p:sp>
        <p:nvSpPr>
          <p:cNvPr id="3" name="Content Placeholder 2">
            <a:extLst>
              <a:ext uri="{FF2B5EF4-FFF2-40B4-BE49-F238E27FC236}">
                <a16:creationId xmlns:a16="http://schemas.microsoft.com/office/drawing/2014/main" id="{3A9C3933-1E97-004F-BE49-7A63BCEF8E4F}"/>
              </a:ext>
            </a:extLst>
          </p:cNvPr>
          <p:cNvSpPr>
            <a:spLocks noGrp="1"/>
          </p:cNvSpPr>
          <p:nvPr>
            <p:ph idx="1"/>
          </p:nvPr>
        </p:nvSpPr>
        <p:spPr>
          <a:xfrm>
            <a:off x="691515" y="2850776"/>
            <a:ext cx="8675370" cy="4149782"/>
          </a:xfrm>
        </p:spPr>
        <p:txBody>
          <a:bodyPr>
            <a:normAutofit/>
          </a:bodyPr>
          <a:lstStyle/>
          <a:p>
            <a:r>
              <a:rPr lang="en-US" sz="3600"/>
              <a:t>data.hsl.virginia.edu</a:t>
            </a:r>
          </a:p>
          <a:p>
            <a:endParaRPr lang="en-US" sz="3600"/>
          </a:p>
          <a:p>
            <a:r>
              <a:rPr lang="en-US" sz="3600"/>
              <a:t>Marieke@virginia.edu</a:t>
            </a:r>
          </a:p>
        </p:txBody>
      </p:sp>
    </p:spTree>
    <p:extLst>
      <p:ext uri="{BB962C8B-B14F-4D97-AF65-F5344CB8AC3E}">
        <p14:creationId xmlns:p14="http://schemas.microsoft.com/office/powerpoint/2010/main" val="23458896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85D6-66C6-7542-A1A1-9C8DFDFF3859}"/>
              </a:ext>
            </a:extLst>
          </p:cNvPr>
          <p:cNvSpPr>
            <a:spLocks noGrp="1"/>
          </p:cNvSpPr>
          <p:nvPr>
            <p:ph type="title"/>
          </p:nvPr>
        </p:nvSpPr>
        <p:spPr>
          <a:xfrm>
            <a:off x="368786" y="0"/>
            <a:ext cx="8675370" cy="1502305"/>
          </a:xfrm>
        </p:spPr>
        <p:txBody>
          <a:bodyPr/>
          <a:lstStyle/>
          <a:p>
            <a:r>
              <a:rPr lang="en-US"/>
              <a:t>Credits and Further Resources</a:t>
            </a:r>
          </a:p>
        </p:txBody>
      </p:sp>
      <p:sp>
        <p:nvSpPr>
          <p:cNvPr id="3" name="Content Placeholder 2">
            <a:extLst>
              <a:ext uri="{FF2B5EF4-FFF2-40B4-BE49-F238E27FC236}">
                <a16:creationId xmlns:a16="http://schemas.microsoft.com/office/drawing/2014/main" id="{7A19C0EB-5B2D-CA4F-93A7-84F67CFE6205}"/>
              </a:ext>
            </a:extLst>
          </p:cNvPr>
          <p:cNvSpPr>
            <a:spLocks noGrp="1"/>
          </p:cNvSpPr>
          <p:nvPr>
            <p:ph idx="1"/>
          </p:nvPr>
        </p:nvSpPr>
        <p:spPr>
          <a:xfrm>
            <a:off x="268941" y="1304365"/>
            <a:ext cx="9574306" cy="6266329"/>
          </a:xfrm>
        </p:spPr>
        <p:txBody>
          <a:bodyPr>
            <a:normAutofit/>
          </a:bodyPr>
          <a:lstStyle/>
          <a:p>
            <a:r>
              <a:rPr lang="en-US"/>
              <a:t>John Rauser – How humans see data (talk) </a:t>
            </a:r>
            <a:r>
              <a:rPr lang="en-US" sz="2400">
                <a:hlinkClick r:id="rId2"/>
              </a:rPr>
              <a:t>https://www.youtube.com/watch?v=fSgEeI2Xpdc&amp;feature=youtu.be</a:t>
            </a:r>
            <a:endParaRPr lang="en-US" sz="2400"/>
          </a:p>
          <a:p>
            <a:endParaRPr lang="en-US" sz="2400"/>
          </a:p>
          <a:p>
            <a:r>
              <a:rPr lang="en-US"/>
              <a:t>Karl Broman (talk)             </a:t>
            </a:r>
            <a:r>
              <a:rPr lang="en-US" sz="2400">
                <a:hlinkClick r:id="rId3"/>
              </a:rPr>
              <a:t>https://github.com/kbroman/Talk_Graphs</a:t>
            </a:r>
            <a:endParaRPr lang="en-US" sz="2400"/>
          </a:p>
          <a:p>
            <a:pPr marL="0" indent="0">
              <a:buNone/>
            </a:pPr>
            <a:endParaRPr lang="en-US"/>
          </a:p>
          <a:p>
            <a:r>
              <a:rPr lang="en-US"/>
              <a:t>Claus Wilke – Fundamentals of Data Visualization (ebook) </a:t>
            </a:r>
            <a:r>
              <a:rPr lang="en-US" sz="2400">
                <a:hlinkClick r:id="rId4"/>
              </a:rPr>
              <a:t>https://serialmentor.com/dataviz/</a:t>
            </a:r>
            <a:r>
              <a:rPr lang="en-US" sz="2400"/>
              <a:t> </a:t>
            </a:r>
          </a:p>
          <a:p>
            <a:pPr lvl="1"/>
            <a:endParaRPr lang="en-US"/>
          </a:p>
          <a:p>
            <a:r>
              <a:rPr lang="en-US"/>
              <a:t>Claus Wilke – Giving Effective Presentations (talk) </a:t>
            </a:r>
            <a:r>
              <a:rPr lang="en-US" sz="2400">
                <a:hlinkClick r:id="rId5"/>
              </a:rPr>
              <a:t>https://www.slideshare.net/ClausWilke/giving-effective-presentations-oct-2016</a:t>
            </a:r>
            <a:endParaRPr lang="en-US" sz="2400"/>
          </a:p>
          <a:p>
            <a:pPr lvl="1"/>
            <a:endParaRPr lang="en-US"/>
          </a:p>
        </p:txBody>
      </p:sp>
    </p:spTree>
    <p:extLst>
      <p:ext uri="{BB962C8B-B14F-4D97-AF65-F5344CB8AC3E}">
        <p14:creationId xmlns:p14="http://schemas.microsoft.com/office/powerpoint/2010/main" val="559424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t>Assembly</a:t>
            </a:r>
            <a:r>
              <a:rPr lang="en-US"/>
              <a:t> –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191938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t>Assembly</a:t>
            </a:r>
            <a:r>
              <a:rPr lang="en-US"/>
              <a:t> – grouping of elements</a:t>
            </a:r>
          </a:p>
          <a:p>
            <a:r>
              <a:rPr lang="en-US" b="1">
                <a:solidFill>
                  <a:srgbClr val="E77200"/>
                </a:solidFill>
              </a:rPr>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1608644124"/>
      </p:ext>
    </p:extLst>
  </p:cSld>
  <p:clrMapOvr>
    <a:masterClrMapping/>
  </p:clrMapOvr>
</p:sld>
</file>

<file path=ppt/theme/theme1.xml><?xml version="1.0" encoding="utf-8"?>
<a:theme xmlns:a="http://schemas.openxmlformats.org/drawingml/2006/main" name="PaperSiz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perSize" id="{60A57EE5-7115-1C46-8E59-E60C6D57FD71}" vid="{ABA1E9BB-BCBA-2A45-8187-5B765FFB4D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PaperSize</Template>
  <TotalTime>4264</TotalTime>
  <Words>2311</Words>
  <Application>Microsoft Macintosh PowerPoint</Application>
  <PresentationFormat>Custom</PresentationFormat>
  <Paragraphs>315</Paragraphs>
  <Slides>79</Slides>
  <Notes>76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Wingdings</vt:lpstr>
      <vt:lpstr>PaperSize</vt:lpstr>
      <vt:lpstr>How Humans See Data: Best Practices for Data Viz</vt:lpstr>
      <vt:lpstr>Raw data  Picture for communication</vt:lpstr>
      <vt:lpstr>PowerPoint Presentation</vt:lpstr>
      <vt:lpstr>PowerPoint Presentation</vt:lpstr>
      <vt:lpstr>PowerPoint Presentation</vt:lpstr>
      <vt:lpstr>PowerPoint Presentation</vt:lpstr>
      <vt:lpstr>PowerPoint Presentation</vt:lpstr>
      <vt:lpstr>3 visual operations of pattern perception</vt:lpstr>
      <vt:lpstr>3 visual operations of pattern perception</vt:lpstr>
      <vt:lpstr>Estimation</vt:lpstr>
      <vt:lpstr>PowerPoint Presentation</vt:lpstr>
      <vt:lpstr>PowerPoint Presentation</vt:lpstr>
      <vt:lpstr>Color is really 3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visual operations of pattern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visual operations of pattern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 this plot</vt:lpstr>
      <vt:lpstr>PowerPoint Presentation</vt:lpstr>
      <vt:lpstr>Code for these plots available</vt:lpstr>
      <vt:lpstr>If you want help creating your next, best data viz</vt:lpstr>
      <vt:lpstr>Credits and Further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topics in Statistics</dc:title>
  <dc:creator>mkj3c</dc:creator>
  <cp:lastModifiedBy>Jones, Marieke K (mkj3c)</cp:lastModifiedBy>
  <cp:revision>121</cp:revision>
  <cp:lastPrinted>2019-12-17T14:50:55Z</cp:lastPrinted>
  <dcterms:created xsi:type="dcterms:W3CDTF">2019-02-12T14:31:53Z</dcterms:created>
  <dcterms:modified xsi:type="dcterms:W3CDTF">2020-04-03T17:59:49Z</dcterms:modified>
</cp:coreProperties>
</file>